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12189"/>
            <a:ext cx="1036319" cy="685800"/>
          </a:xfrm>
          <a:custGeom>
            <a:avLst/>
            <a:gdLst/>
            <a:ahLst/>
            <a:cxnLst/>
            <a:rect l="l" t="t" r="r" b="b"/>
            <a:pathLst>
              <a:path w="1036319" h="685800">
                <a:moveTo>
                  <a:pt x="1036319" y="0"/>
                </a:moveTo>
                <a:lnTo>
                  <a:pt x="0" y="0"/>
                </a:lnTo>
                <a:lnTo>
                  <a:pt x="0" y="685800"/>
                </a:lnTo>
                <a:lnTo>
                  <a:pt x="518159" y="685800"/>
                </a:lnTo>
                <a:lnTo>
                  <a:pt x="1036319" y="685800"/>
                </a:lnTo>
                <a:lnTo>
                  <a:pt x="1036319" y="0"/>
                </a:lnTo>
                <a:close/>
              </a:path>
            </a:pathLst>
          </a:custGeom>
          <a:solidFill>
            <a:srgbClr val="4966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8166100" y="10160"/>
            <a:ext cx="2857500" cy="6847840"/>
          </a:xfrm>
          <a:custGeom>
            <a:avLst/>
            <a:gdLst/>
            <a:ahLst/>
            <a:cxnLst/>
            <a:rect l="l" t="t" r="r" b="b"/>
            <a:pathLst>
              <a:path w="2857500" h="6847840">
                <a:moveTo>
                  <a:pt x="2857500" y="0"/>
                </a:moveTo>
                <a:lnTo>
                  <a:pt x="715009" y="0"/>
                </a:lnTo>
                <a:lnTo>
                  <a:pt x="0" y="6847840"/>
                </a:lnTo>
                <a:lnTo>
                  <a:pt x="2143759" y="6847840"/>
                </a:lnTo>
                <a:lnTo>
                  <a:pt x="2857500" y="0"/>
                </a:lnTo>
                <a:close/>
              </a:path>
            </a:pathLst>
          </a:custGeom>
          <a:solidFill>
            <a:srgbClr val="FAFBF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6100" y="580390"/>
            <a:ext cx="2830829" cy="492887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971790" y="0"/>
            <a:ext cx="2857500" cy="6858000"/>
          </a:xfrm>
          <a:custGeom>
            <a:avLst/>
            <a:gdLst/>
            <a:ahLst/>
            <a:cxnLst/>
            <a:rect l="l" t="t" r="r" b="b"/>
            <a:pathLst>
              <a:path w="2857500" h="6858000">
                <a:moveTo>
                  <a:pt x="2857500" y="0"/>
                </a:moveTo>
                <a:lnTo>
                  <a:pt x="713739" y="0"/>
                </a:lnTo>
                <a:lnTo>
                  <a:pt x="0" y="6858000"/>
                </a:lnTo>
                <a:lnTo>
                  <a:pt x="2143759" y="6858000"/>
                </a:lnTo>
                <a:lnTo>
                  <a:pt x="2857500" y="0"/>
                </a:lnTo>
                <a:close/>
              </a:path>
            </a:pathLst>
          </a:custGeom>
          <a:solidFill>
            <a:srgbClr val="F1F1F1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4960619" y="0"/>
            <a:ext cx="153670" cy="6856730"/>
          </a:xfrm>
          <a:custGeom>
            <a:avLst/>
            <a:gdLst/>
            <a:ahLst/>
            <a:cxnLst/>
            <a:rect l="l" t="t" r="r" b="b"/>
            <a:pathLst>
              <a:path w="153670" h="6856730">
                <a:moveTo>
                  <a:pt x="153669" y="0"/>
                </a:moveTo>
                <a:lnTo>
                  <a:pt x="0" y="0"/>
                </a:lnTo>
                <a:lnTo>
                  <a:pt x="0" y="6856730"/>
                </a:lnTo>
                <a:lnTo>
                  <a:pt x="77469" y="6856730"/>
                </a:lnTo>
                <a:lnTo>
                  <a:pt x="153669" y="6856730"/>
                </a:lnTo>
                <a:lnTo>
                  <a:pt x="153669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4876799" y="0"/>
            <a:ext cx="153670" cy="6856730"/>
          </a:xfrm>
          <a:custGeom>
            <a:avLst/>
            <a:gdLst/>
            <a:ahLst/>
            <a:cxnLst/>
            <a:rect l="l" t="t" r="r" b="b"/>
            <a:pathLst>
              <a:path w="153670" h="6856730">
                <a:moveTo>
                  <a:pt x="153670" y="0"/>
                </a:moveTo>
                <a:lnTo>
                  <a:pt x="0" y="0"/>
                </a:lnTo>
                <a:lnTo>
                  <a:pt x="0" y="6856730"/>
                </a:lnTo>
                <a:lnTo>
                  <a:pt x="76200" y="6856730"/>
                </a:lnTo>
                <a:lnTo>
                  <a:pt x="153670" y="6856730"/>
                </a:lnTo>
                <a:lnTo>
                  <a:pt x="153670" y="0"/>
                </a:lnTo>
                <a:close/>
              </a:path>
            </a:pathLst>
          </a:custGeom>
          <a:solidFill>
            <a:srgbClr val="2D3C9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0" y="3810"/>
            <a:ext cx="4880610" cy="68541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12189"/>
            <a:ext cx="1036319" cy="685800"/>
          </a:xfrm>
          <a:custGeom>
            <a:avLst/>
            <a:gdLst/>
            <a:ahLst/>
            <a:cxnLst/>
            <a:rect l="l" t="t" r="r" b="b"/>
            <a:pathLst>
              <a:path w="1036319" h="685800">
                <a:moveTo>
                  <a:pt x="1036319" y="0"/>
                </a:moveTo>
                <a:lnTo>
                  <a:pt x="0" y="0"/>
                </a:lnTo>
                <a:lnTo>
                  <a:pt x="0" y="685800"/>
                </a:lnTo>
                <a:lnTo>
                  <a:pt x="518159" y="685800"/>
                </a:lnTo>
                <a:lnTo>
                  <a:pt x="1036319" y="685800"/>
                </a:lnTo>
                <a:lnTo>
                  <a:pt x="1036319" y="0"/>
                </a:lnTo>
                <a:close/>
              </a:path>
            </a:pathLst>
          </a:custGeom>
          <a:solidFill>
            <a:srgbClr val="4966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8166100" y="10160"/>
            <a:ext cx="2857500" cy="6847840"/>
          </a:xfrm>
          <a:custGeom>
            <a:avLst/>
            <a:gdLst/>
            <a:ahLst/>
            <a:cxnLst/>
            <a:rect l="l" t="t" r="r" b="b"/>
            <a:pathLst>
              <a:path w="2857500" h="6847840">
                <a:moveTo>
                  <a:pt x="2857500" y="0"/>
                </a:moveTo>
                <a:lnTo>
                  <a:pt x="715009" y="0"/>
                </a:lnTo>
                <a:lnTo>
                  <a:pt x="0" y="6847840"/>
                </a:lnTo>
                <a:lnTo>
                  <a:pt x="2143759" y="6847840"/>
                </a:lnTo>
                <a:lnTo>
                  <a:pt x="2857500" y="0"/>
                </a:lnTo>
                <a:close/>
              </a:path>
            </a:pathLst>
          </a:custGeom>
          <a:solidFill>
            <a:srgbClr val="FAFBF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66100" y="580390"/>
            <a:ext cx="2830829" cy="492887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440170"/>
            <a:ext cx="12192000" cy="10413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166100" y="11429"/>
            <a:ext cx="2857500" cy="6118860"/>
          </a:xfrm>
          <a:custGeom>
            <a:avLst/>
            <a:gdLst/>
            <a:ahLst/>
            <a:cxnLst/>
            <a:rect l="l" t="t" r="r" b="b"/>
            <a:pathLst>
              <a:path w="2857500" h="6118860">
                <a:moveTo>
                  <a:pt x="2857500" y="0"/>
                </a:moveTo>
                <a:lnTo>
                  <a:pt x="715009" y="0"/>
                </a:lnTo>
                <a:lnTo>
                  <a:pt x="0" y="6118860"/>
                </a:lnTo>
                <a:lnTo>
                  <a:pt x="2143759" y="6118860"/>
                </a:lnTo>
                <a:lnTo>
                  <a:pt x="2857500" y="0"/>
                </a:lnTo>
                <a:close/>
              </a:path>
            </a:pathLst>
          </a:custGeom>
          <a:solidFill>
            <a:srgbClr val="FAFBF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66100" y="580389"/>
            <a:ext cx="2830829" cy="49288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6869" y="717550"/>
            <a:ext cx="161417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2700" y="2457450"/>
            <a:ext cx="6438900" cy="343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012189"/>
            <a:ext cx="1036319" cy="685800"/>
          </a:xfrm>
          <a:custGeom>
            <a:avLst/>
            <a:gdLst/>
            <a:ahLst/>
            <a:cxnLst/>
            <a:rect l="l" t="t" r="r" b="b"/>
            <a:pathLst>
              <a:path w="1036319" h="685800">
                <a:moveTo>
                  <a:pt x="1036319" y="0"/>
                </a:moveTo>
                <a:lnTo>
                  <a:pt x="0" y="0"/>
                </a:lnTo>
                <a:lnTo>
                  <a:pt x="0" y="685800"/>
                </a:lnTo>
                <a:lnTo>
                  <a:pt x="518159" y="685800"/>
                </a:lnTo>
                <a:lnTo>
                  <a:pt x="1036319" y="685800"/>
                </a:lnTo>
                <a:lnTo>
                  <a:pt x="1036319" y="0"/>
                </a:lnTo>
                <a:close/>
              </a:path>
            </a:pathLst>
          </a:custGeom>
          <a:solidFill>
            <a:srgbClr val="4966A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8166100" y="10160"/>
            <a:ext cx="2857500" cy="6847840"/>
            <a:chOff x="8166100" y="10160"/>
            <a:chExt cx="2857500" cy="6847840"/>
          </a:xfrm>
        </p:grpSpPr>
        <p:sp>
          <p:nvSpPr>
            <p:cNvPr id="4" name="object 4" descr=""/>
            <p:cNvSpPr/>
            <p:nvPr/>
          </p:nvSpPr>
          <p:spPr>
            <a:xfrm>
              <a:off x="8166100" y="10160"/>
              <a:ext cx="2857500" cy="6847840"/>
            </a:xfrm>
            <a:custGeom>
              <a:avLst/>
              <a:gdLst/>
              <a:ahLst/>
              <a:cxnLst/>
              <a:rect l="l" t="t" r="r" b="b"/>
              <a:pathLst>
                <a:path w="2857500" h="6847840">
                  <a:moveTo>
                    <a:pt x="2857500" y="0"/>
                  </a:moveTo>
                  <a:lnTo>
                    <a:pt x="715009" y="0"/>
                  </a:lnTo>
                  <a:lnTo>
                    <a:pt x="0" y="6847840"/>
                  </a:lnTo>
                  <a:lnTo>
                    <a:pt x="2143759" y="6847840"/>
                  </a:lnTo>
                  <a:lnTo>
                    <a:pt x="2857500" y="0"/>
                  </a:lnTo>
                  <a:close/>
                </a:path>
              </a:pathLst>
            </a:custGeom>
            <a:solidFill>
              <a:srgbClr val="FAFBF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6100" y="580390"/>
              <a:ext cx="2830829" cy="4928870"/>
            </a:xfrm>
            <a:prstGeom prst="rect">
              <a:avLst/>
            </a:prstGeom>
          </p:spPr>
        </p:pic>
      </p:grpSp>
      <p:sp>
        <p:nvSpPr>
          <p:cNvPr id="6" name="object 6" descr=""/>
          <p:cNvSpPr/>
          <p:nvPr/>
        </p:nvSpPr>
        <p:spPr>
          <a:xfrm>
            <a:off x="7971790" y="0"/>
            <a:ext cx="2857500" cy="6858000"/>
          </a:xfrm>
          <a:custGeom>
            <a:avLst/>
            <a:gdLst/>
            <a:ahLst/>
            <a:cxnLst/>
            <a:rect l="l" t="t" r="r" b="b"/>
            <a:pathLst>
              <a:path w="2857500" h="6858000">
                <a:moveTo>
                  <a:pt x="2857500" y="0"/>
                </a:moveTo>
                <a:lnTo>
                  <a:pt x="713739" y="0"/>
                </a:lnTo>
                <a:lnTo>
                  <a:pt x="0" y="6858000"/>
                </a:lnTo>
                <a:lnTo>
                  <a:pt x="2143759" y="6858000"/>
                </a:lnTo>
                <a:lnTo>
                  <a:pt x="2857500" y="0"/>
                </a:lnTo>
                <a:close/>
              </a:path>
            </a:pathLst>
          </a:custGeom>
          <a:solidFill>
            <a:srgbClr val="F1F1F1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2540" y="0"/>
            <a:ext cx="5111750" cy="6858000"/>
            <a:chOff x="2540" y="0"/>
            <a:chExt cx="5111750" cy="6858000"/>
          </a:xfrm>
        </p:grpSpPr>
        <p:sp>
          <p:nvSpPr>
            <p:cNvPr id="8" name="object 8" descr=""/>
            <p:cNvSpPr/>
            <p:nvPr/>
          </p:nvSpPr>
          <p:spPr>
            <a:xfrm>
              <a:off x="4960619" y="0"/>
              <a:ext cx="153670" cy="6856730"/>
            </a:xfrm>
            <a:custGeom>
              <a:avLst/>
              <a:gdLst/>
              <a:ahLst/>
              <a:cxnLst/>
              <a:rect l="l" t="t" r="r" b="b"/>
              <a:pathLst>
                <a:path w="153670" h="6856730">
                  <a:moveTo>
                    <a:pt x="153669" y="0"/>
                  </a:moveTo>
                  <a:lnTo>
                    <a:pt x="0" y="0"/>
                  </a:lnTo>
                  <a:lnTo>
                    <a:pt x="0" y="6856730"/>
                  </a:lnTo>
                  <a:lnTo>
                    <a:pt x="77469" y="6856730"/>
                  </a:lnTo>
                  <a:lnTo>
                    <a:pt x="153669" y="6856730"/>
                  </a:lnTo>
                  <a:lnTo>
                    <a:pt x="153669" y="0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876799" y="0"/>
              <a:ext cx="153670" cy="6856730"/>
            </a:xfrm>
            <a:custGeom>
              <a:avLst/>
              <a:gdLst/>
              <a:ahLst/>
              <a:cxnLst/>
              <a:rect l="l" t="t" r="r" b="b"/>
              <a:pathLst>
                <a:path w="153670" h="6856730">
                  <a:moveTo>
                    <a:pt x="153670" y="0"/>
                  </a:moveTo>
                  <a:lnTo>
                    <a:pt x="0" y="0"/>
                  </a:lnTo>
                  <a:lnTo>
                    <a:pt x="0" y="6856730"/>
                  </a:lnTo>
                  <a:lnTo>
                    <a:pt x="76200" y="6856730"/>
                  </a:lnTo>
                  <a:lnTo>
                    <a:pt x="153670" y="6856730"/>
                  </a:lnTo>
                  <a:lnTo>
                    <a:pt x="153670" y="0"/>
                  </a:lnTo>
                  <a:close/>
                </a:path>
              </a:pathLst>
            </a:custGeom>
            <a:solidFill>
              <a:srgbClr val="2D3C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0" y="3810"/>
              <a:ext cx="4880610" cy="685419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693409" y="342900"/>
            <a:ext cx="3279775" cy="1390650"/>
          </a:xfrm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480"/>
              </a:spcBef>
            </a:pPr>
            <a:r>
              <a:rPr dirty="0" sz="3200"/>
              <a:t>OAGB</a:t>
            </a:r>
            <a:r>
              <a:rPr dirty="0" sz="3200" spc="-114"/>
              <a:t> </a:t>
            </a:r>
            <a:r>
              <a:rPr dirty="0" sz="3200"/>
              <a:t>versus</a:t>
            </a:r>
            <a:r>
              <a:rPr dirty="0" sz="3200" spc="-110"/>
              <a:t> </a:t>
            </a:r>
            <a:r>
              <a:rPr dirty="0" sz="3200" spc="-20"/>
              <a:t>RYGB </a:t>
            </a:r>
            <a:r>
              <a:rPr dirty="0" sz="3200"/>
              <a:t>COME</a:t>
            </a:r>
            <a:r>
              <a:rPr dirty="0" sz="3200" spc="-114"/>
              <a:t> </a:t>
            </a:r>
            <a:r>
              <a:rPr dirty="0" sz="3200" spc="-10"/>
              <a:t>PROCEDURA REVISIONALE</a:t>
            </a:r>
            <a:endParaRPr sz="3200"/>
          </a:p>
        </p:txBody>
      </p:sp>
      <p:sp>
        <p:nvSpPr>
          <p:cNvPr id="12" name="object 12" descr=""/>
          <p:cNvSpPr txBox="1"/>
          <p:nvPr/>
        </p:nvSpPr>
        <p:spPr>
          <a:xfrm>
            <a:off x="5693409" y="4737100"/>
            <a:ext cx="314833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000"/>
              </a:lnSpc>
              <a:spcBef>
                <a:spcPts val="100"/>
              </a:spcBef>
            </a:pPr>
            <a:r>
              <a:rPr dirty="0" sz="2600" b="1">
                <a:solidFill>
                  <a:srgbClr val="3F3F3F"/>
                </a:solidFill>
                <a:latin typeface="Calibri"/>
                <a:cs typeface="Calibri"/>
              </a:rPr>
              <a:t>Dr A.</a:t>
            </a:r>
            <a:r>
              <a:rPr dirty="0" sz="2600" spc="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600" spc="-20" b="1">
                <a:solidFill>
                  <a:srgbClr val="3F3F3F"/>
                </a:solidFill>
                <a:latin typeface="Calibri"/>
                <a:cs typeface="Calibri"/>
              </a:rPr>
              <a:t>Susa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ICSR</a:t>
            </a:r>
            <a:r>
              <a:rPr dirty="0" sz="20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dirty="0" sz="20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3F3F3F"/>
                </a:solidFill>
                <a:latin typeface="Calibri"/>
                <a:cs typeface="Calibri"/>
              </a:rPr>
              <a:t>Franciacorta</a:t>
            </a:r>
            <a:r>
              <a:rPr dirty="0" sz="20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Ome</a:t>
            </a:r>
            <a:r>
              <a:rPr dirty="0" sz="20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3F3F3F"/>
                </a:solidFill>
                <a:latin typeface="Calibri"/>
                <a:cs typeface="Calibri"/>
              </a:rPr>
              <a:t>(BS)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51560" y="410209"/>
            <a:ext cx="10278745" cy="74549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1530"/>
              </a:lnSpc>
              <a:spcBef>
                <a:spcPts val="275"/>
              </a:spcBef>
            </a:pP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Revisional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bariatric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surgery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following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sleeve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gastrectomy: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dirty="0" sz="14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meta-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analysis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comparing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Roux-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en-Y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bypass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one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anastomosis</a:t>
            </a:r>
            <a:r>
              <a:rPr dirty="0" sz="14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gastric bypass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165"/>
              </a:lnSpc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Ann</a:t>
            </a:r>
            <a:r>
              <a:rPr dirty="0" sz="11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Coll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Surg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Engl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70"/>
              </a:lnSpc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r>
              <a:rPr dirty="0" sz="1100" spc="-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2024 Jul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31;107(3):180–187.</a:t>
            </a:r>
            <a:r>
              <a:rPr dirty="0" sz="1100" spc="2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G.Santoro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et </a:t>
            </a:r>
            <a:r>
              <a:rPr dirty="0" sz="1100" spc="-25" b="1">
                <a:solidFill>
                  <a:srgbClr val="3F3F3F"/>
                </a:solidFill>
                <a:latin typeface="Calibri"/>
                <a:cs typeface="Calibri"/>
              </a:rPr>
              <a:t>Al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3779" y="1799589"/>
            <a:ext cx="5713730" cy="40828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728470" y="622300"/>
            <a:ext cx="10495915" cy="549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35"/>
              </a:lnSpc>
              <a:spcBef>
                <a:spcPts val="100"/>
              </a:spcBef>
            </a:pP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Revisional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bariatric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surgery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following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sleeve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gastrectomy: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meta-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analysis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comparing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Roux-en-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bypass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one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anastomosis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by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225"/>
              </a:lnSpc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Ann</a:t>
            </a:r>
            <a:r>
              <a:rPr dirty="0" sz="11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Coll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Surg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Engl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70"/>
              </a:lnSpc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r>
              <a:rPr dirty="0" sz="1100" spc="-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2024 Jul</a:t>
            </a:r>
            <a:r>
              <a:rPr dirty="0" sz="1100" spc="-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31;107(3):180–187.</a:t>
            </a:r>
            <a:r>
              <a:rPr dirty="0" sz="1100" spc="2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G.Santoro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et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25" b="1">
                <a:solidFill>
                  <a:srgbClr val="3F3F3F"/>
                </a:solidFill>
                <a:latin typeface="Calibri"/>
                <a:cs typeface="Calibri"/>
              </a:rPr>
              <a:t>Al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989" y="1943100"/>
            <a:ext cx="7128509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7219" y="704850"/>
            <a:ext cx="8953500" cy="215646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2871470" marR="5080" indent="-2372995">
              <a:lnSpc>
                <a:spcPts val="1530"/>
              </a:lnSpc>
              <a:spcBef>
                <a:spcPts val="275"/>
              </a:spcBef>
            </a:pP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Revisional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bariatric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surgery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following</a:t>
            </a:r>
            <a:r>
              <a:rPr dirty="0" sz="1400" spc="-4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sleeve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gastrectomy: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meta-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analysis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comparing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Roux-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en-Y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bypass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one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anastomosis</a:t>
            </a:r>
            <a:r>
              <a:rPr dirty="0" sz="1400" spc="-4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bypas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499109">
              <a:lnSpc>
                <a:spcPts val="1155"/>
              </a:lnSpc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Ann</a:t>
            </a:r>
            <a:r>
              <a:rPr dirty="0" sz="11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Coll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Surg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Engl</a:t>
            </a:r>
            <a:endParaRPr sz="1100">
              <a:latin typeface="Calibri"/>
              <a:cs typeface="Calibri"/>
            </a:endParaRPr>
          </a:p>
          <a:p>
            <a:pPr marL="499109">
              <a:lnSpc>
                <a:spcPts val="1270"/>
              </a:lnSpc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r>
              <a:rPr dirty="0" sz="1100" spc="-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2024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Jul</a:t>
            </a:r>
            <a:r>
              <a:rPr dirty="0" sz="1100" spc="-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31;107(3):180–187.</a:t>
            </a:r>
            <a:r>
              <a:rPr dirty="0" sz="1100" spc="24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G.Santoro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et</a:t>
            </a:r>
            <a:r>
              <a:rPr dirty="0" sz="1100" spc="-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25" b="1">
                <a:solidFill>
                  <a:srgbClr val="3F3F3F"/>
                </a:solidFill>
                <a:latin typeface="Calibri"/>
                <a:cs typeface="Calibri"/>
              </a:rPr>
              <a:t>Al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Excess</a:t>
            </a:r>
            <a:r>
              <a:rPr dirty="0" sz="2000" spc="-4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weight</a:t>
            </a:r>
            <a:r>
              <a:rPr dirty="0" sz="20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loss</a:t>
            </a:r>
            <a:r>
              <a:rPr dirty="0" sz="2000" spc="-7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was</a:t>
            </a:r>
            <a:r>
              <a:rPr dirty="0" sz="1800" spc="-3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Calibri"/>
                <a:cs typeface="Calibri"/>
              </a:rPr>
              <a:t>reported</a:t>
            </a:r>
            <a:r>
              <a:rPr dirty="0" sz="18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six</a:t>
            </a:r>
            <a:r>
              <a:rPr dirty="0" sz="18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papers</a:t>
            </a:r>
            <a:r>
              <a:rPr dirty="0" sz="1800" spc="-3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for</a:t>
            </a:r>
            <a:r>
              <a:rPr dirty="0" sz="18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dirty="0" sz="18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total</a:t>
            </a:r>
            <a:r>
              <a:rPr dirty="0" sz="18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642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Calibri"/>
                <a:cs typeface="Calibri"/>
              </a:rPr>
              <a:t>patients.</a:t>
            </a:r>
            <a:endParaRPr sz="1800">
              <a:latin typeface="Calibri"/>
              <a:cs typeface="Calibri"/>
            </a:endParaRPr>
          </a:p>
          <a:p>
            <a:pPr marL="270510">
              <a:lnSpc>
                <a:spcPct val="100000"/>
              </a:lnSpc>
              <a:spcBef>
                <a:spcPts val="60"/>
              </a:spcBef>
            </a:pP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There</a:t>
            </a:r>
            <a:r>
              <a:rPr dirty="0" sz="18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were</a:t>
            </a:r>
            <a:r>
              <a:rPr dirty="0" sz="1800" spc="-5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310</a:t>
            </a:r>
            <a:r>
              <a:rPr dirty="0" sz="1800" spc="-5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patients</a:t>
            </a:r>
            <a:r>
              <a:rPr dirty="0" sz="18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dirty="0" sz="1800" spc="-5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dirty="0" sz="1800" spc="-5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OAGB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group</a:t>
            </a:r>
            <a:r>
              <a:rPr dirty="0" sz="18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dirty="0" sz="1800" spc="-5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332</a:t>
            </a:r>
            <a:r>
              <a:rPr dirty="0" sz="18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patients</a:t>
            </a:r>
            <a:r>
              <a:rPr dirty="0" sz="1800" spc="-5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dirty="0" sz="1800" spc="-5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dirty="0" sz="18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RYGB</a:t>
            </a:r>
            <a:r>
              <a:rPr dirty="0" sz="18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Calibri"/>
                <a:cs typeface="Calibri"/>
              </a:rPr>
              <a:t>group).</a:t>
            </a:r>
            <a:endParaRPr sz="1800">
              <a:latin typeface="Calibri"/>
              <a:cs typeface="Calibri"/>
            </a:endParaRPr>
          </a:p>
          <a:p>
            <a:pPr marL="12700" marR="2067560" indent="207010">
              <a:lnSpc>
                <a:spcPct val="101400"/>
              </a:lnSpc>
            </a:pP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At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F3F3F"/>
                </a:solidFill>
                <a:latin typeface="Calibri"/>
                <a:cs typeface="Calibri"/>
              </a:rPr>
              <a:t>12-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month</a:t>
            </a:r>
            <a:r>
              <a:rPr dirty="0" sz="18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F3F3F"/>
                </a:solidFill>
                <a:latin typeface="Calibri"/>
                <a:cs typeface="Calibri"/>
              </a:rPr>
              <a:t>follow-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up,</a:t>
            </a:r>
            <a:r>
              <a:rPr dirty="0" sz="18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there</a:t>
            </a:r>
            <a:r>
              <a:rPr dirty="0" sz="18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was</a:t>
            </a:r>
            <a:r>
              <a:rPr dirty="0" sz="18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no</a:t>
            </a:r>
            <a:r>
              <a:rPr dirty="0" sz="1800" spc="-10" b="1">
                <a:solidFill>
                  <a:srgbClr val="3F3F3F"/>
                </a:solidFill>
                <a:latin typeface="Calibri"/>
                <a:cs typeface="Calibri"/>
              </a:rPr>
              <a:t> statistically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significant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F3F3F"/>
                </a:solidFill>
                <a:latin typeface="Calibri"/>
                <a:cs typeface="Calibri"/>
              </a:rPr>
              <a:t>difference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between</a:t>
            </a:r>
            <a:r>
              <a:rPr dirty="0" sz="18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OAGB</a:t>
            </a:r>
            <a:r>
              <a:rPr dirty="0" sz="18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dirty="0" sz="18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RYGB</a:t>
            </a:r>
            <a:r>
              <a:rPr dirty="0" sz="2000" spc="-20" b="1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93370" y="3110229"/>
            <a:ext cx="116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25">
                <a:latin typeface="Trebuchet MS"/>
                <a:cs typeface="Trebuchet MS"/>
              </a:rPr>
              <a:t>●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" y="3312159"/>
            <a:ext cx="5184140" cy="29006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82700" y="674370"/>
            <a:ext cx="10822940" cy="551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35"/>
              </a:lnSpc>
              <a:spcBef>
                <a:spcPts val="100"/>
              </a:spcBef>
            </a:pP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Revisional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bariatric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surgery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following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sleeve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gastrectomy: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meta-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analysis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comparing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Roux-en-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bypass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one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anastomosis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bypass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230"/>
              </a:lnSpc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Ann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Coll</a:t>
            </a:r>
            <a:r>
              <a:rPr dirty="0" sz="1100" spc="-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Surg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Engl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75"/>
              </a:lnSpc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r>
              <a:rPr dirty="0" sz="1100" spc="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2024 Jul 31;107(3):180–187.</a:t>
            </a:r>
            <a:r>
              <a:rPr dirty="0" sz="1100" spc="2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G.Santoro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et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50" b="1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4850" y="1667509"/>
            <a:ext cx="116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25">
                <a:latin typeface="Trebuchet MS"/>
                <a:cs typeface="Trebuchet MS"/>
              </a:rPr>
              <a:t>●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28700" y="1579879"/>
            <a:ext cx="6830695" cy="116967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40"/>
              </a:spcBef>
            </a:pP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Anastomotic</a:t>
            </a:r>
            <a:r>
              <a:rPr dirty="0" sz="2000" spc="-4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leak</a:t>
            </a:r>
            <a:r>
              <a:rPr dirty="0" sz="2000" spc="34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was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Calibri"/>
                <a:cs typeface="Calibri"/>
              </a:rPr>
              <a:t>reported</a:t>
            </a:r>
            <a:r>
              <a:rPr dirty="0" sz="18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dirty="0" sz="1800" spc="-3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six</a:t>
            </a:r>
            <a:r>
              <a:rPr dirty="0" sz="1800" spc="-3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studies</a:t>
            </a:r>
            <a:r>
              <a:rPr dirty="0" sz="1800" spc="-3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for</a:t>
            </a:r>
            <a:r>
              <a:rPr dirty="0" sz="18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dirty="0" sz="1800" spc="-3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total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dirty="0" sz="18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739</a:t>
            </a:r>
            <a:r>
              <a:rPr dirty="0" sz="1800" spc="-3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Calibri"/>
                <a:cs typeface="Calibri"/>
              </a:rPr>
              <a:t>patients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OAGB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group</a:t>
            </a:r>
            <a:r>
              <a:rPr dirty="0" sz="18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Calibri"/>
                <a:cs typeface="Calibri"/>
              </a:rPr>
              <a:t>reported</a:t>
            </a:r>
            <a:r>
              <a:rPr dirty="0" sz="1800" spc="-3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7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dirty="0" sz="18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373</a:t>
            </a:r>
            <a:r>
              <a:rPr dirty="0" sz="1800" spc="-3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(1.8%)</a:t>
            </a:r>
            <a:r>
              <a:rPr dirty="0" sz="18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leaks,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Calibri"/>
                <a:cs typeface="Calibri"/>
              </a:rPr>
              <a:t>whereas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Calibri"/>
                <a:cs typeface="Calibri"/>
              </a:rPr>
              <a:t>RYGB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group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had</a:t>
            </a:r>
            <a:r>
              <a:rPr dirty="0" sz="18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9</a:t>
            </a:r>
            <a:r>
              <a:rPr dirty="0" sz="1800" spc="-3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366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(2.4%)</a:t>
            </a:r>
            <a:r>
              <a:rPr dirty="0" sz="18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Calibri"/>
                <a:cs typeface="Calibri"/>
              </a:rPr>
              <a:t>leaks.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There</a:t>
            </a:r>
            <a:r>
              <a:rPr dirty="0" sz="18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was</a:t>
            </a:r>
            <a:r>
              <a:rPr dirty="0" sz="18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no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F3F3F"/>
                </a:solidFill>
                <a:latin typeface="Calibri"/>
                <a:cs typeface="Calibri"/>
              </a:rPr>
              <a:t>statistically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significant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F3F3F"/>
                </a:solidFill>
                <a:latin typeface="Calibri"/>
                <a:cs typeface="Calibri"/>
              </a:rPr>
              <a:t>difference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3239770"/>
            <a:ext cx="10190480" cy="28079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4850" y="1667509"/>
            <a:ext cx="116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25">
                <a:latin typeface="Trebuchet MS"/>
                <a:cs typeface="Trebuchet MS"/>
              </a:rPr>
              <a:t>●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28700" y="1579879"/>
            <a:ext cx="7205980" cy="1169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 b="1">
                <a:solidFill>
                  <a:srgbClr val="3F3F3F"/>
                </a:solidFill>
                <a:latin typeface="Calibri"/>
                <a:cs typeface="Calibri"/>
              </a:rPr>
              <a:t>Postoperative</a:t>
            </a:r>
            <a:r>
              <a:rPr dirty="0" sz="2000" spc="-4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reflux</a:t>
            </a:r>
            <a:r>
              <a:rPr dirty="0" sz="20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was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Calibri"/>
                <a:cs typeface="Calibri"/>
              </a:rPr>
              <a:t>reported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dirty="0" sz="18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six</a:t>
            </a:r>
            <a:r>
              <a:rPr dirty="0" sz="1800" spc="-5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papers</a:t>
            </a:r>
            <a:r>
              <a:rPr dirty="0" sz="1800" spc="-3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(Figure</a:t>
            </a:r>
            <a:r>
              <a:rPr dirty="0" sz="18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Calibri"/>
                <a:cs typeface="Calibri"/>
              </a:rPr>
              <a:t>6).10–13,15,16</a:t>
            </a:r>
            <a:endParaRPr sz="1800">
              <a:latin typeface="Calibri"/>
              <a:cs typeface="Calibri"/>
            </a:endParaRPr>
          </a:p>
          <a:p>
            <a:pPr marL="168275" marR="5080" indent="-52069">
              <a:lnSpc>
                <a:spcPct val="101400"/>
              </a:lnSpc>
              <a:spcBef>
                <a:spcPts val="30"/>
              </a:spcBef>
            </a:pP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dirty="0" sz="18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Calibri"/>
                <a:cs typeface="Calibri"/>
              </a:rPr>
              <a:t>incidence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dirty="0" sz="18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novo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Calibri"/>
                <a:cs typeface="Calibri"/>
              </a:rPr>
              <a:t>postoperative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reflux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was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higher</a:t>
            </a:r>
            <a:r>
              <a:rPr dirty="0" sz="18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dirty="0" sz="18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OAGB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Calibri"/>
                <a:cs typeface="Calibri"/>
              </a:rPr>
              <a:t>group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than</a:t>
            </a:r>
            <a:r>
              <a:rPr dirty="0" sz="18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dirty="0" sz="1800" spc="-3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dirty="0" sz="1800" spc="-3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RYGB</a:t>
            </a:r>
            <a:r>
              <a:rPr dirty="0" sz="1800" spc="-3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group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[55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dirty="0" sz="1800" spc="-3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343</a:t>
            </a:r>
            <a:r>
              <a:rPr dirty="0" sz="1800" spc="-3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(16%)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vs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37</a:t>
            </a:r>
            <a:r>
              <a:rPr dirty="0" sz="18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dirty="0" sz="18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366</a:t>
            </a:r>
            <a:r>
              <a:rPr dirty="0" sz="1800" spc="-3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Calibri"/>
                <a:cs typeface="Calibri"/>
              </a:rPr>
              <a:t>(10.1%)].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This</a:t>
            </a:r>
            <a:r>
              <a:rPr dirty="0" sz="18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difference</a:t>
            </a:r>
            <a:r>
              <a:rPr dirty="0" sz="18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was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F3F3F"/>
                </a:solidFill>
                <a:latin typeface="Calibri"/>
                <a:cs typeface="Calibri"/>
              </a:rPr>
              <a:t>statistically</a:t>
            </a:r>
            <a:r>
              <a:rPr dirty="0" sz="18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significant</a:t>
            </a:r>
            <a:r>
              <a:rPr dirty="0" sz="18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(p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&lt;</a:t>
            </a:r>
            <a:r>
              <a:rPr dirty="0" sz="18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0.003)</a:t>
            </a:r>
            <a:r>
              <a:rPr dirty="0" sz="18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favour</a:t>
            </a:r>
            <a:r>
              <a:rPr dirty="0" sz="18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dirty="0" sz="18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RYGB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03630" y="561340"/>
            <a:ext cx="8467090" cy="74422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1530"/>
              </a:lnSpc>
              <a:spcBef>
                <a:spcPts val="275"/>
              </a:spcBef>
            </a:pP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Revisional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bariatric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surgery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following</a:t>
            </a:r>
            <a:r>
              <a:rPr dirty="0" sz="1400" spc="-4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sleeve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gastrectomy: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meta-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analysis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comparing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Roux-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en-Y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bypass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one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anastomosis</a:t>
            </a:r>
            <a:r>
              <a:rPr dirty="0" sz="1400" spc="-4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bypass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155"/>
              </a:lnSpc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Ann</a:t>
            </a:r>
            <a:r>
              <a:rPr dirty="0" sz="11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Coll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Surg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Engl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70"/>
              </a:lnSpc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r>
              <a:rPr dirty="0" sz="1100" spc="-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2024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Jul</a:t>
            </a:r>
            <a:r>
              <a:rPr dirty="0" sz="1100" spc="-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31;107(3):180–187.</a:t>
            </a:r>
            <a:r>
              <a:rPr dirty="0" sz="1100" spc="24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G.Santoro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et</a:t>
            </a:r>
            <a:r>
              <a:rPr dirty="0" sz="1100" spc="-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25" b="1">
                <a:solidFill>
                  <a:srgbClr val="3F3F3F"/>
                </a:solidFill>
                <a:latin typeface="Calibri"/>
                <a:cs typeface="Calibri"/>
              </a:rPr>
              <a:t>Al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13359" y="3938270"/>
            <a:ext cx="89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2550" y="2745740"/>
            <a:ext cx="89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989" y="3023870"/>
            <a:ext cx="10368280" cy="32397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27150" y="695959"/>
            <a:ext cx="10822305" cy="551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35"/>
              </a:lnSpc>
              <a:spcBef>
                <a:spcPts val="100"/>
              </a:spcBef>
            </a:pP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Revisional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bariatric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surgery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following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sleeve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gastrectomy: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meta-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analysis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comparing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Roux-en-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bypass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one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anastomosis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bypass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230"/>
              </a:lnSpc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Ann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Coll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Surg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Engl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75"/>
              </a:lnSpc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r>
              <a:rPr dirty="0" sz="1100" spc="-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2024 Jul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31;107(3):180–187.</a:t>
            </a:r>
            <a:r>
              <a:rPr dirty="0" sz="1100" spc="2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G.Santoro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et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50" b="1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26719" y="2485390"/>
            <a:ext cx="116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25">
                <a:latin typeface="Trebuchet MS"/>
                <a:cs typeface="Trebuchet MS"/>
              </a:rPr>
              <a:t>●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0569" y="2397759"/>
            <a:ext cx="6372860" cy="1753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 b="1">
                <a:solidFill>
                  <a:srgbClr val="3F3F3F"/>
                </a:solidFill>
                <a:latin typeface="Calibri"/>
                <a:cs typeface="Calibri"/>
              </a:rPr>
              <a:t>Postoperative</a:t>
            </a:r>
            <a:r>
              <a:rPr dirty="0" sz="2000" spc="-4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bleeding</a:t>
            </a:r>
            <a:r>
              <a:rPr dirty="0" sz="20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was</a:t>
            </a:r>
            <a:r>
              <a:rPr dirty="0" sz="20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reported</a:t>
            </a:r>
            <a:r>
              <a:rPr dirty="0" sz="20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dirty="0" sz="20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six</a:t>
            </a:r>
            <a:r>
              <a:rPr dirty="0" sz="2000" spc="-5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studies,</a:t>
            </a:r>
            <a:r>
              <a:rPr dirty="0" sz="20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for</a:t>
            </a:r>
            <a:r>
              <a:rPr dirty="0" sz="20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dirty="0" sz="20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total</a:t>
            </a:r>
            <a:endParaRPr sz="2000">
              <a:latin typeface="Calibri"/>
              <a:cs typeface="Calibri"/>
            </a:endParaRPr>
          </a:p>
          <a:p>
            <a:pPr marL="12700" marR="1666875" indent="2541905">
              <a:lnSpc>
                <a:spcPct val="102099"/>
              </a:lnSpc>
              <a:tabLst>
                <a:tab pos="585470" algn="l"/>
              </a:tabLst>
            </a:pP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dirty="0" sz="2000" spc="-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739</a:t>
            </a:r>
            <a:r>
              <a:rPr dirty="0" sz="2000" spc="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patients </a:t>
            </a:r>
            <a:r>
              <a:rPr dirty="0" sz="2000" spc="-20">
                <a:solidFill>
                  <a:srgbClr val="3F3F3F"/>
                </a:solidFill>
                <a:latin typeface="Calibri"/>
                <a:cs typeface="Calibri"/>
              </a:rPr>
              <a:t>Postoperative</a:t>
            </a:r>
            <a:r>
              <a:rPr dirty="0" sz="20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bleeding</a:t>
            </a:r>
            <a:r>
              <a:rPr dirty="0" sz="20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requiring</a:t>
            </a:r>
            <a:r>
              <a:rPr dirty="0" sz="20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intervention </a:t>
            </a:r>
            <a:r>
              <a:rPr dirty="0" sz="2000" spc="-25">
                <a:solidFill>
                  <a:srgbClr val="3F3F3F"/>
                </a:solidFill>
                <a:latin typeface="Calibri"/>
                <a:cs typeface="Calibri"/>
              </a:rPr>
              <a:t>was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	similar</a:t>
            </a:r>
            <a:r>
              <a:rPr dirty="0" sz="2000" spc="-5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dirty="0" sz="20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dirty="0" sz="20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RYGB</a:t>
            </a:r>
            <a:r>
              <a:rPr dirty="0" sz="20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dirty="0" sz="20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Calibri"/>
                <a:cs typeface="Calibri"/>
              </a:rPr>
              <a:t>OAGB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This</a:t>
            </a:r>
            <a:r>
              <a:rPr dirty="0" sz="20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3F3F3F"/>
                </a:solidFill>
                <a:latin typeface="Calibri"/>
                <a:cs typeface="Calibri"/>
              </a:rPr>
              <a:t>difference</a:t>
            </a:r>
            <a:r>
              <a:rPr dirty="0" sz="20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was</a:t>
            </a:r>
            <a:r>
              <a:rPr dirty="0" sz="20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not</a:t>
            </a:r>
            <a:r>
              <a:rPr dirty="0" sz="20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3F3F3F"/>
                </a:solidFill>
                <a:latin typeface="Calibri"/>
                <a:cs typeface="Calibri"/>
              </a:rPr>
              <a:t>statistically</a:t>
            </a:r>
            <a:r>
              <a:rPr dirty="0" sz="20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3F3F3F"/>
                </a:solidFill>
                <a:latin typeface="Calibri"/>
                <a:cs typeface="Calibri"/>
              </a:rPr>
              <a:t>significant.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26719" y="4400550"/>
            <a:ext cx="116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25">
                <a:latin typeface="Trebuchet MS"/>
                <a:cs typeface="Trebuchet MS"/>
              </a:rPr>
              <a:t>●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50569" y="4312920"/>
            <a:ext cx="7468870" cy="64135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8905" marR="5080" indent="-116839">
              <a:lnSpc>
                <a:spcPct val="102099"/>
              </a:lnSpc>
              <a:spcBef>
                <a:spcPts val="50"/>
              </a:spcBef>
            </a:pPr>
            <a:r>
              <a:rPr dirty="0" sz="2000" spc="-10" b="1">
                <a:solidFill>
                  <a:srgbClr val="3F3F3F"/>
                </a:solidFill>
                <a:latin typeface="Calibri"/>
                <a:cs typeface="Calibri"/>
              </a:rPr>
              <a:t>Operative</a:t>
            </a:r>
            <a:r>
              <a:rPr dirty="0" sz="2000" spc="-6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time</a:t>
            </a:r>
            <a:r>
              <a:rPr dirty="0" sz="20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was</a:t>
            </a:r>
            <a:r>
              <a:rPr dirty="0" sz="20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reported</a:t>
            </a:r>
            <a:r>
              <a:rPr dirty="0" sz="20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dirty="0" sz="20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three</a:t>
            </a:r>
            <a:r>
              <a:rPr dirty="0" sz="2000" spc="-5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studies,</a:t>
            </a:r>
            <a:r>
              <a:rPr dirty="0" sz="20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for</a:t>
            </a:r>
            <a:r>
              <a:rPr dirty="0" sz="20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dirty="0" sz="2000" spc="-5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total</a:t>
            </a:r>
            <a:r>
              <a:rPr dirty="0" sz="2000" spc="-5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dirty="0" sz="20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338</a:t>
            </a:r>
            <a:r>
              <a:rPr dirty="0" sz="20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patients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dirty="0" sz="2000" spc="-6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remaining</a:t>
            </a:r>
            <a:r>
              <a:rPr dirty="0" sz="2000" spc="-6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three</a:t>
            </a:r>
            <a:r>
              <a:rPr dirty="0" sz="2000" spc="-6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studies</a:t>
            </a:r>
            <a:r>
              <a:rPr dirty="0" sz="2000" spc="-6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did</a:t>
            </a:r>
            <a:r>
              <a:rPr dirty="0" sz="2000" spc="-6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not</a:t>
            </a:r>
            <a:r>
              <a:rPr dirty="0" sz="2000" spc="-6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adequately</a:t>
            </a:r>
            <a:r>
              <a:rPr dirty="0" sz="2000" spc="-6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report</a:t>
            </a:r>
            <a:r>
              <a:rPr dirty="0" sz="2000" spc="-6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operative</a:t>
            </a:r>
            <a:r>
              <a:rPr dirty="0" sz="2000" spc="-6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times.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50569" y="5425440"/>
            <a:ext cx="4839335" cy="641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3F3F3F"/>
                </a:solidFill>
                <a:latin typeface="Calibri"/>
                <a:cs typeface="Calibri"/>
              </a:rPr>
              <a:t>Operative</a:t>
            </a:r>
            <a:r>
              <a:rPr dirty="0" sz="2000" spc="-6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time</a:t>
            </a:r>
            <a:r>
              <a:rPr dirty="0" sz="2000" spc="-5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was</a:t>
            </a:r>
            <a:r>
              <a:rPr dirty="0" sz="2000" spc="-5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3F3F3F"/>
                </a:solidFill>
                <a:latin typeface="Calibri"/>
                <a:cs typeface="Calibri"/>
              </a:rPr>
              <a:t>significantly</a:t>
            </a:r>
            <a:endParaRPr sz="2000">
              <a:latin typeface="Calibri"/>
              <a:cs typeface="Calibri"/>
            </a:endParaRPr>
          </a:p>
          <a:p>
            <a:pPr marL="937260">
              <a:lnSpc>
                <a:spcPct val="100000"/>
              </a:lnSpc>
              <a:spcBef>
                <a:spcPts val="50"/>
              </a:spcBef>
            </a:pP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lower</a:t>
            </a:r>
            <a:r>
              <a:rPr dirty="0" sz="2000" spc="-6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dirty="0" sz="20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OAGB</a:t>
            </a:r>
            <a:r>
              <a:rPr dirty="0" sz="2000" spc="-5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compared</a:t>
            </a:r>
            <a:r>
              <a:rPr dirty="0" sz="2000" spc="-5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with</a:t>
            </a:r>
            <a:r>
              <a:rPr dirty="0" sz="2000" spc="-4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3F3F3F"/>
                </a:solidFill>
                <a:latin typeface="Calibri"/>
                <a:cs typeface="Calibri"/>
              </a:rPr>
              <a:t>RYGB.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7400" y="1719579"/>
            <a:ext cx="107314" cy="149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105">
                <a:latin typeface="Trebuchet MS"/>
                <a:cs typeface="Trebuchet MS"/>
              </a:rPr>
              <a:t>●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63319" y="1642109"/>
            <a:ext cx="3940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3F3F3F"/>
                </a:solidFill>
                <a:latin typeface="Calibri"/>
                <a:cs typeface="Calibri"/>
              </a:rPr>
              <a:t>COMORBIDITY</a:t>
            </a:r>
            <a:r>
              <a:rPr dirty="0" sz="18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F3F3F"/>
                </a:solidFill>
                <a:latin typeface="Calibri"/>
                <a:cs typeface="Calibri"/>
              </a:rPr>
              <a:t>RESOLUTION</a:t>
            </a:r>
            <a:r>
              <a:rPr dirty="0" sz="18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F3F3F"/>
                </a:solidFill>
                <a:latin typeface="Calibri"/>
                <a:cs typeface="Calibri"/>
              </a:rPr>
              <a:t>(Three</a:t>
            </a:r>
            <a:r>
              <a:rPr dirty="0" sz="1800" spc="-3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F3F3F"/>
                </a:solidFill>
                <a:latin typeface="Calibri"/>
                <a:cs typeface="Calibri"/>
              </a:rPr>
              <a:t>years)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11250" y="2100579"/>
            <a:ext cx="6864350" cy="3407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Resolution</a:t>
            </a:r>
            <a:r>
              <a:rPr dirty="0" sz="2000" spc="-2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dirty="0" sz="2000" spc="-2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comorbidities</a:t>
            </a:r>
            <a:r>
              <a:rPr dirty="0" sz="2000" spc="-3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was</a:t>
            </a:r>
            <a:r>
              <a:rPr dirty="0" sz="2000" spc="-3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reported</a:t>
            </a:r>
            <a:r>
              <a:rPr dirty="0" sz="2000" spc="-2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dirty="0" sz="2000" spc="-2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six</a:t>
            </a:r>
            <a:r>
              <a:rPr dirty="0" sz="2000" spc="-3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papers.</a:t>
            </a:r>
            <a:endParaRPr sz="2000">
              <a:latin typeface="Calibri"/>
              <a:cs typeface="Calibri"/>
            </a:endParaRPr>
          </a:p>
          <a:p>
            <a:pPr marL="186055" marR="5080" indent="-173990">
              <a:lnSpc>
                <a:spcPct val="102099"/>
              </a:lnSpc>
              <a:spcBef>
                <a:spcPts val="1420"/>
              </a:spcBef>
              <a:tabLst>
                <a:tab pos="748665" algn="l"/>
              </a:tabLst>
            </a:pP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dirty="0" sz="2000" spc="-5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three</a:t>
            </a:r>
            <a:r>
              <a:rPr dirty="0" sz="20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comorbidities</a:t>
            </a:r>
            <a:r>
              <a:rPr dirty="0" sz="2000" spc="-6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documented</a:t>
            </a:r>
            <a:r>
              <a:rPr dirty="0" sz="20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were</a:t>
            </a:r>
            <a:r>
              <a:rPr dirty="0" sz="2000" spc="-6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diabetes,</a:t>
            </a:r>
            <a:r>
              <a:rPr dirty="0" sz="20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hypertension </a:t>
            </a:r>
            <a:r>
              <a:rPr dirty="0" sz="2000" spc="-25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obstructive</a:t>
            </a:r>
            <a:r>
              <a:rPr dirty="0" sz="20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sleep</a:t>
            </a:r>
            <a:r>
              <a:rPr dirty="0" sz="20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apnoea.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dirty="0" sz="20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OAGB</a:t>
            </a:r>
            <a:r>
              <a:rPr dirty="0" sz="2000" spc="-6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group</a:t>
            </a:r>
            <a:r>
              <a:rPr dirty="0" sz="20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had</a:t>
            </a:r>
            <a:r>
              <a:rPr dirty="0" sz="20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dirty="0" sz="20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greater</a:t>
            </a:r>
            <a:r>
              <a:rPr dirty="0" sz="2000" spc="-5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resolution</a:t>
            </a:r>
            <a:r>
              <a:rPr dirty="0" sz="20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dirty="0" sz="2000" spc="-20" b="1">
                <a:solidFill>
                  <a:srgbClr val="3F3F3F"/>
                </a:solidFill>
                <a:latin typeface="Calibri"/>
                <a:cs typeface="Calibri"/>
              </a:rPr>
              <a:t>-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diabetes</a:t>
            </a:r>
            <a:r>
              <a:rPr dirty="0" sz="20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(79.5%</a:t>
            </a:r>
            <a:r>
              <a:rPr dirty="0" sz="2000" spc="-2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vs</a:t>
            </a:r>
            <a:r>
              <a:rPr dirty="0" sz="2000" spc="-3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61.2%,</a:t>
            </a:r>
            <a:r>
              <a:rPr dirty="0" sz="2000" spc="-2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dirty="0" sz="2000" spc="-1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=</a:t>
            </a:r>
            <a:r>
              <a:rPr dirty="0" sz="2000" spc="-2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0.1708),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dirty="0" sz="2000" spc="-20" b="1">
                <a:solidFill>
                  <a:srgbClr val="3F3F3F"/>
                </a:solidFill>
                <a:latin typeface="Calibri"/>
                <a:cs typeface="Calibri"/>
              </a:rPr>
              <a:t>-</a:t>
            </a:r>
            <a:r>
              <a:rPr dirty="0" sz="2000" spc="-10" b="1">
                <a:solidFill>
                  <a:srgbClr val="3F3F3F"/>
                </a:solidFill>
                <a:latin typeface="Calibri"/>
                <a:cs typeface="Calibri"/>
              </a:rPr>
              <a:t>obstructive</a:t>
            </a:r>
            <a:r>
              <a:rPr dirty="0" sz="20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sleep</a:t>
            </a:r>
            <a:r>
              <a:rPr dirty="0" sz="20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apnoea</a:t>
            </a:r>
            <a:r>
              <a:rPr dirty="0" sz="2000" spc="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(75.0%</a:t>
            </a:r>
            <a:r>
              <a:rPr dirty="0" sz="2000" spc="-2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vs</a:t>
            </a:r>
            <a:r>
              <a:rPr dirty="0" sz="2000" spc="-2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64.3%,</a:t>
            </a:r>
            <a:r>
              <a:rPr dirty="0" sz="2000" spc="-1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dirty="0" sz="2000" spc="-1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=</a:t>
            </a:r>
            <a:r>
              <a:rPr dirty="0" sz="2000" spc="-2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0.2563)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-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3F3F3F"/>
                </a:solidFill>
                <a:latin typeface="Calibri"/>
                <a:cs typeface="Calibri"/>
              </a:rPr>
              <a:t>hypertension</a:t>
            </a:r>
            <a:r>
              <a:rPr dirty="0" sz="2000" spc="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(67.3%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vs</a:t>
            </a:r>
            <a:r>
              <a:rPr dirty="0" sz="2000" spc="-1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48.5%,</a:t>
            </a:r>
            <a:r>
              <a:rPr dirty="0" sz="2000" spc="-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=</a:t>
            </a:r>
            <a:r>
              <a:rPr dirty="0" sz="2000" spc="-1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0.3199)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 compared</a:t>
            </a:r>
            <a:endParaRPr sz="2000">
              <a:latin typeface="Calibri"/>
              <a:cs typeface="Calibri"/>
            </a:endParaRPr>
          </a:p>
          <a:p>
            <a:pPr marL="3420110">
              <a:lnSpc>
                <a:spcPct val="100000"/>
              </a:lnSpc>
              <a:spcBef>
                <a:spcPts val="50"/>
              </a:spcBef>
            </a:pP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with</a:t>
            </a:r>
            <a:r>
              <a:rPr dirty="0" sz="2000" spc="-5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dirty="0" sz="2000" spc="-5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RYGB</a:t>
            </a:r>
            <a:r>
              <a:rPr dirty="0" sz="2000" spc="-5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Calibri"/>
                <a:cs typeface="Calibri"/>
              </a:rPr>
              <a:t>group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7400" y="5755640"/>
            <a:ext cx="116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25">
                <a:latin typeface="Trebuchet MS"/>
                <a:cs typeface="Trebuchet MS"/>
              </a:rPr>
              <a:t>●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11250" y="5669279"/>
            <a:ext cx="55422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None</a:t>
            </a:r>
            <a:r>
              <a:rPr dirty="0" sz="20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dirty="0" sz="20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dirty="0" sz="20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3F3F3F"/>
                </a:solidFill>
                <a:latin typeface="Calibri"/>
                <a:cs typeface="Calibri"/>
              </a:rPr>
              <a:t>differences</a:t>
            </a:r>
            <a:r>
              <a:rPr dirty="0" sz="20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were</a:t>
            </a:r>
            <a:r>
              <a:rPr dirty="0" sz="20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3F3F3F"/>
                </a:solidFill>
                <a:latin typeface="Calibri"/>
                <a:cs typeface="Calibri"/>
              </a:rPr>
              <a:t>statistically</a:t>
            </a:r>
            <a:r>
              <a:rPr dirty="0" sz="20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3F3F3F"/>
                </a:solidFill>
                <a:latin typeface="Calibri"/>
                <a:cs typeface="Calibri"/>
              </a:rPr>
              <a:t>significant.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73150" y="646429"/>
            <a:ext cx="10821670" cy="551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39"/>
              </a:lnSpc>
              <a:spcBef>
                <a:spcPts val="100"/>
              </a:spcBef>
            </a:pP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Revisional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bariatric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surgery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following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sleeve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gastrectomy: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meta-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analysis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comparing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Roux-en-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bypass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one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anastomosis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bypass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230"/>
              </a:lnSpc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Ann</a:t>
            </a:r>
            <a:r>
              <a:rPr dirty="0" sz="11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Coll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Surg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Engl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70"/>
              </a:lnSpc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r>
              <a:rPr dirty="0" sz="1100" spc="-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2024 Jul</a:t>
            </a:r>
            <a:r>
              <a:rPr dirty="0" sz="1100" spc="-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31;107(3):180–187.</a:t>
            </a:r>
            <a:r>
              <a:rPr dirty="0" sz="1100" spc="2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G.Santoro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et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50" b="1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11250" y="377190"/>
            <a:ext cx="6670675" cy="961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39"/>
              </a:lnSpc>
              <a:spcBef>
                <a:spcPts val="100"/>
              </a:spcBef>
            </a:pP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OAGB</a:t>
            </a:r>
            <a:r>
              <a:rPr dirty="0" sz="1600" spc="-4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versus</a:t>
            </a:r>
            <a:r>
              <a:rPr dirty="0" sz="1600" spc="-5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3F3F3F"/>
                </a:solidFill>
                <a:latin typeface="Calibri"/>
                <a:cs typeface="Calibri"/>
              </a:rPr>
              <a:t>RYGB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05"/>
              </a:lnSpc>
            </a:pPr>
            <a:r>
              <a:rPr dirty="0" sz="1600" b="1">
                <a:solidFill>
                  <a:srgbClr val="3F3F3F"/>
                </a:solidFill>
                <a:latin typeface="Calibri"/>
                <a:cs typeface="Calibri"/>
              </a:rPr>
              <a:t>COME</a:t>
            </a:r>
            <a:r>
              <a:rPr dirty="0" sz="1600" spc="-4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PROCEDURA</a:t>
            </a:r>
            <a:r>
              <a:rPr dirty="0" sz="16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REVISIONALE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220"/>
              </a:lnSpc>
              <a:spcBef>
                <a:spcPts val="85"/>
              </a:spcBef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One</a:t>
            </a:r>
            <a:r>
              <a:rPr dirty="0" sz="11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anastomosis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bypass</a:t>
            </a:r>
            <a:r>
              <a:rPr dirty="0" sz="11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vs.</a:t>
            </a:r>
            <a:r>
              <a:rPr dirty="0" sz="1100" spc="-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Roux-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en-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bypass,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remedy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for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insufficient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weight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loss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dirty="0" sz="11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weight</a:t>
            </a:r>
            <a:r>
              <a:rPr dirty="0" sz="11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regain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after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failed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restrictive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bariatric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surgery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195"/>
              </a:lnSpc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Nathan</a:t>
            </a:r>
            <a:r>
              <a:rPr dirty="0" sz="11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Poublon</a:t>
            </a:r>
            <a:r>
              <a:rPr dirty="0" sz="11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et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al</a:t>
            </a:r>
            <a:r>
              <a:rPr dirty="0" sz="1100" spc="2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Obes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Surg.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2020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Apr</a:t>
            </a:r>
            <a:r>
              <a:rPr dirty="0" sz="11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19;30(9):3287–3294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87400" y="2037079"/>
            <a:ext cx="7306309" cy="317373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55880" marR="5080" indent="-43180">
              <a:lnSpc>
                <a:spcPct val="102099"/>
              </a:lnSpc>
              <a:spcBef>
                <a:spcPts val="50"/>
              </a:spcBef>
            </a:pPr>
            <a:r>
              <a:rPr dirty="0" baseline="-21604" sz="1350" spc="-44">
                <a:latin typeface="Trebuchet MS"/>
                <a:cs typeface="Trebuchet MS"/>
              </a:rPr>
              <a:t>●</a:t>
            </a:r>
            <a:r>
              <a:rPr dirty="0" sz="2000" spc="-30">
                <a:latin typeface="Calibri"/>
                <a:cs typeface="Calibri"/>
              </a:rPr>
              <a:t>491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patients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operated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between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2012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2017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failed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restrictive </a:t>
            </a:r>
            <a:r>
              <a:rPr dirty="0" sz="2000">
                <a:latin typeface="Calibri"/>
                <a:cs typeface="Calibri"/>
              </a:rPr>
              <a:t>surgery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were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included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this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study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(OAGB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(n=185)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RYGB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(n=306)</a:t>
            </a:r>
            <a:endParaRPr sz="20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  <a:spcBef>
                <a:spcPts val="40"/>
              </a:spcBef>
            </a:pPr>
            <a:r>
              <a:rPr dirty="0" sz="2000" spc="-5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14300" marR="3646804">
              <a:lnSpc>
                <a:spcPct val="102099"/>
              </a:lnSpc>
              <a:tabLst>
                <a:tab pos="3241675" algn="l"/>
                <a:tab pos="3263265" algn="l"/>
              </a:tabLst>
            </a:pPr>
            <a:r>
              <a:rPr dirty="0" sz="2000">
                <a:latin typeface="Calibri"/>
                <a:cs typeface="Calibri"/>
              </a:rPr>
              <a:t>Gastric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sleeve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140 </a:t>
            </a:r>
            <a:r>
              <a:rPr dirty="0" sz="2000" spc="-10">
                <a:latin typeface="Calibri"/>
                <a:cs typeface="Calibri"/>
              </a:rPr>
              <a:t>Adjustable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gastric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banding</a:t>
            </a:r>
            <a:r>
              <a:rPr dirty="0" sz="2000">
                <a:latin typeface="Calibri"/>
                <a:cs typeface="Calibri"/>
              </a:rPr>
              <a:t>		</a:t>
            </a:r>
            <a:r>
              <a:rPr dirty="0" sz="2000" spc="-25">
                <a:latin typeface="Calibri"/>
                <a:cs typeface="Calibri"/>
              </a:rPr>
              <a:t>251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65"/>
              </a:spcBef>
            </a:pPr>
            <a:endParaRPr sz="2000">
              <a:latin typeface="Calibri"/>
              <a:cs typeface="Calibri"/>
            </a:endParaRPr>
          </a:p>
          <a:p>
            <a:pPr marL="19558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Procedure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time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significantly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shorter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OAGB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group</a:t>
            </a:r>
            <a:endParaRPr sz="2000">
              <a:latin typeface="Calibri"/>
              <a:cs typeface="Calibri"/>
            </a:endParaRPr>
          </a:p>
          <a:p>
            <a:pPr marL="195580">
              <a:lnSpc>
                <a:spcPct val="100000"/>
              </a:lnSpc>
              <a:spcBef>
                <a:spcPts val="50"/>
              </a:spcBef>
            </a:pPr>
            <a:r>
              <a:rPr dirty="0" sz="2000">
                <a:latin typeface="Calibri"/>
                <a:cs typeface="Calibri"/>
              </a:rPr>
              <a:t>(median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time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72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[56–95]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minutes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vs.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83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[66–103]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minutes,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&lt;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0.001</a:t>
            </a:r>
            <a:endParaRPr sz="2000">
              <a:latin typeface="Calibri"/>
              <a:cs typeface="Calibri"/>
            </a:endParaRPr>
          </a:p>
          <a:p>
            <a:pPr marL="138430">
              <a:lnSpc>
                <a:spcPct val="100000"/>
              </a:lnSpc>
              <a:spcBef>
                <a:spcPts val="1980"/>
              </a:spcBef>
            </a:pPr>
            <a:r>
              <a:rPr dirty="0" sz="1800" spc="-5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6500" y="598170"/>
            <a:ext cx="8481060" cy="58928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1530"/>
              </a:lnSpc>
              <a:spcBef>
                <a:spcPts val="275"/>
              </a:spcBef>
            </a:pP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One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anastomosis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bypass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vs.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Roux-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en-Y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bypass,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remedy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for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insufficient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weight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loss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dirty="0" sz="14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weight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regain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after</a:t>
            </a:r>
            <a:r>
              <a:rPr dirty="0" sz="1400" spc="-5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failed</a:t>
            </a:r>
            <a:r>
              <a:rPr dirty="0" sz="1400" spc="-5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restrictive</a:t>
            </a:r>
            <a:r>
              <a:rPr dirty="0" sz="1400" spc="-5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bariatric</a:t>
            </a:r>
            <a:r>
              <a:rPr dirty="0" sz="1400" spc="-5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surgery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205"/>
              </a:lnSpc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Nathan</a:t>
            </a:r>
            <a:r>
              <a:rPr dirty="0" sz="11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Poublon</a:t>
            </a:r>
            <a:r>
              <a:rPr dirty="0" sz="11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et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al</a:t>
            </a:r>
            <a:r>
              <a:rPr dirty="0" sz="1100" spc="2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Obes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Surg.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2020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Apr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19;30(9):3287–3294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1150" y="1718309"/>
            <a:ext cx="116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25">
                <a:latin typeface="Trebuchet MS"/>
                <a:cs typeface="Trebuchet MS"/>
              </a:rPr>
              <a:t>●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35000" y="1631950"/>
            <a:ext cx="30435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Fate</a:t>
            </a:r>
            <a:r>
              <a:rPr dirty="0" sz="2000" spc="-6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clic</a:t>
            </a:r>
            <a:r>
              <a:rPr dirty="0" sz="2000" spc="-5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dirty="0" sz="2000" spc="-6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aggiungere</a:t>
            </a:r>
            <a:r>
              <a:rPr dirty="0" sz="2000" spc="-6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Calibri"/>
                <a:cs typeface="Calibri"/>
              </a:rPr>
              <a:t>testo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94130" y="2327909"/>
            <a:ext cx="6856095" cy="34404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BMI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was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significantly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lower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OAGB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group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24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months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(mean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30.8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±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5.2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vs.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32.6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±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5.9,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0.016)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36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months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(mean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31.1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±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5.1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vs.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34.3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±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7.1,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0.012).</a:t>
            </a:r>
            <a:endParaRPr sz="2000">
              <a:latin typeface="Calibri"/>
              <a:cs typeface="Calibri"/>
            </a:endParaRPr>
          </a:p>
          <a:p>
            <a:pPr marL="12700" marR="1423035">
              <a:lnSpc>
                <a:spcPts val="4900"/>
              </a:lnSpc>
              <a:spcBef>
                <a:spcPts val="570"/>
              </a:spcBef>
            </a:pPr>
            <a:r>
              <a:rPr dirty="0" sz="2000" b="1">
                <a:latin typeface="Calibri"/>
                <a:cs typeface="Calibri"/>
              </a:rPr>
              <a:t>%TWL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was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significantly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larger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OAGB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group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at </a:t>
            </a:r>
            <a:r>
              <a:rPr dirty="0" sz="2000">
                <a:latin typeface="Calibri"/>
                <a:cs typeface="Calibri"/>
              </a:rPr>
              <a:t>12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months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(mean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24.1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±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9.8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vs.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21.9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±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9.7,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0.023)</a:t>
            </a:r>
            <a:endParaRPr sz="20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1920"/>
              </a:spcBef>
            </a:pPr>
            <a:r>
              <a:rPr dirty="0" sz="2000">
                <a:latin typeface="Calibri"/>
                <a:cs typeface="Calibri"/>
              </a:rPr>
              <a:t>24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months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(mean 23.9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±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11.7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vs.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20.5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±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11.2,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0.023)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follow-up</a:t>
            </a:r>
            <a:r>
              <a:rPr dirty="0" sz="1600" spc="-25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6900" y="1847850"/>
            <a:ext cx="7282180" cy="2804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Complications</a:t>
            </a:r>
            <a:endParaRPr sz="2000">
              <a:latin typeface="Calibri"/>
              <a:cs typeface="Calibri"/>
            </a:endParaRPr>
          </a:p>
          <a:p>
            <a:pPr marL="12700" marR="837565">
              <a:lnSpc>
                <a:spcPct val="102099"/>
              </a:lnSpc>
              <a:spcBef>
                <a:spcPts val="1410"/>
              </a:spcBef>
            </a:pP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Significantly</a:t>
            </a:r>
            <a:r>
              <a:rPr dirty="0" sz="20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less</a:t>
            </a:r>
            <a:r>
              <a:rPr dirty="0" sz="2000" spc="-1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early</a:t>
            </a:r>
            <a:r>
              <a:rPr dirty="0" sz="20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3F3F3F"/>
                </a:solidFill>
                <a:latin typeface="Calibri"/>
                <a:cs typeface="Calibri"/>
              </a:rPr>
              <a:t>intra-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abdominal</a:t>
            </a:r>
            <a:r>
              <a:rPr dirty="0" sz="20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3F3F3F"/>
                </a:solidFill>
                <a:latin typeface="Calibri"/>
                <a:cs typeface="Calibri"/>
              </a:rPr>
              <a:t>complications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(leakage,</a:t>
            </a:r>
            <a:r>
              <a:rPr dirty="0" sz="20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bleeding,</a:t>
            </a:r>
            <a:r>
              <a:rPr dirty="0" sz="20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3F3F3F"/>
                </a:solidFill>
                <a:latin typeface="Calibri"/>
                <a:cs typeface="Calibri"/>
              </a:rPr>
              <a:t>intra-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abdominal</a:t>
            </a:r>
            <a:r>
              <a:rPr dirty="0" sz="2000" spc="-5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abscess,</a:t>
            </a:r>
            <a:r>
              <a:rPr dirty="0" sz="20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dirty="0" sz="20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perforation)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were</a:t>
            </a:r>
            <a:r>
              <a:rPr dirty="0" sz="2000" spc="-7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present</a:t>
            </a:r>
            <a:r>
              <a:rPr dirty="0" sz="2000" spc="-7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after</a:t>
            </a:r>
            <a:r>
              <a:rPr dirty="0" sz="2000" spc="-7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revisional</a:t>
            </a:r>
            <a:r>
              <a:rPr dirty="0" sz="2000" spc="-7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OAGB</a:t>
            </a:r>
            <a:r>
              <a:rPr dirty="0" sz="2000" spc="-6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compared</a:t>
            </a:r>
            <a:r>
              <a:rPr dirty="0" sz="2000" spc="-6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with</a:t>
            </a:r>
            <a:r>
              <a:rPr dirty="0" sz="2000" spc="-6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Calibri"/>
                <a:cs typeface="Calibri"/>
              </a:rPr>
              <a:t>RYGB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600">
                <a:solidFill>
                  <a:srgbClr val="3F3F3F"/>
                </a:solidFill>
                <a:latin typeface="Calibri"/>
                <a:cs typeface="Calibri"/>
              </a:rPr>
              <a:t>(1.1%</a:t>
            </a:r>
            <a:r>
              <a:rPr dirty="0" sz="16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F3F3F"/>
                </a:solidFill>
                <a:latin typeface="Calibri"/>
                <a:cs typeface="Calibri"/>
              </a:rPr>
              <a:t>vs.</a:t>
            </a:r>
            <a:r>
              <a:rPr dirty="0" sz="16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F3F3F"/>
                </a:solidFill>
                <a:latin typeface="Calibri"/>
                <a:cs typeface="Calibri"/>
              </a:rPr>
              <a:t>4.9%,</a:t>
            </a:r>
            <a:r>
              <a:rPr dirty="0" sz="16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dirty="0" sz="1600" spc="-7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F3F3F"/>
                </a:solidFill>
                <a:latin typeface="Calibri"/>
                <a:cs typeface="Calibri"/>
              </a:rPr>
              <a:t>=</a:t>
            </a:r>
            <a:r>
              <a:rPr dirty="0" sz="1600" spc="-7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F3F3F"/>
                </a:solidFill>
                <a:latin typeface="Calibri"/>
                <a:cs typeface="Calibri"/>
              </a:rPr>
              <a:t>0.025)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2099"/>
              </a:lnSpc>
              <a:spcBef>
                <a:spcPts val="1380"/>
              </a:spcBef>
            </a:pP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No</a:t>
            </a:r>
            <a:r>
              <a:rPr dirty="0" sz="20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significant</a:t>
            </a:r>
            <a:r>
              <a:rPr dirty="0" sz="20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difference</a:t>
            </a:r>
            <a:r>
              <a:rPr dirty="0" sz="20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dirty="0" sz="2000" spc="-3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dirty="0" sz="20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cumulative</a:t>
            </a:r>
            <a:r>
              <a:rPr dirty="0" sz="20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rate</a:t>
            </a:r>
            <a:r>
              <a:rPr dirty="0" sz="20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dirty="0" sz="20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surgical</a:t>
            </a:r>
            <a:r>
              <a:rPr dirty="0" sz="20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intervention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for</a:t>
            </a:r>
            <a:r>
              <a:rPr dirty="0" sz="20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any</a:t>
            </a:r>
            <a:r>
              <a:rPr dirty="0" sz="2000" spc="-3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cause</a:t>
            </a:r>
            <a:r>
              <a:rPr dirty="0" sz="20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due</a:t>
            </a:r>
            <a:r>
              <a:rPr dirty="0" sz="2000" spc="-4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to</a:t>
            </a:r>
            <a:r>
              <a:rPr dirty="0" sz="2000" spc="-2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3F3F3F"/>
                </a:solidFill>
                <a:latin typeface="Calibri"/>
                <a:cs typeface="Calibri"/>
              </a:rPr>
              <a:t>long-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term</a:t>
            </a:r>
            <a:r>
              <a:rPr dirty="0" sz="20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(&gt;</a:t>
            </a:r>
            <a:r>
              <a:rPr dirty="0" sz="2000" spc="-10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30</a:t>
            </a:r>
            <a:r>
              <a:rPr dirty="0" sz="20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3F3F"/>
                </a:solidFill>
                <a:latin typeface="Calibri"/>
                <a:cs typeface="Calibri"/>
              </a:rPr>
              <a:t>days)</a:t>
            </a:r>
            <a:r>
              <a:rPr dirty="0" sz="20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3F3F3F"/>
                </a:solidFill>
                <a:latin typeface="Calibri"/>
                <a:cs typeface="Calibri"/>
              </a:rPr>
              <a:t>complications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was</a:t>
            </a:r>
            <a:r>
              <a:rPr dirty="0" sz="2000" spc="-5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found</a:t>
            </a:r>
            <a:r>
              <a:rPr dirty="0" sz="20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between</a:t>
            </a:r>
            <a:r>
              <a:rPr dirty="0" sz="20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groups</a:t>
            </a:r>
            <a:r>
              <a:rPr dirty="0" sz="2000" spc="-5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(OAGB</a:t>
            </a:r>
            <a:r>
              <a:rPr dirty="0" sz="2000" spc="-6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vs.</a:t>
            </a:r>
            <a:r>
              <a:rPr dirty="0" sz="20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RYGB:</a:t>
            </a:r>
            <a:r>
              <a:rPr dirty="0" sz="2000" spc="-2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F3F3F"/>
                </a:solidFill>
                <a:latin typeface="Calibri"/>
                <a:cs typeface="Calibri"/>
              </a:rPr>
              <a:t>9.2%</a:t>
            </a:r>
            <a:r>
              <a:rPr dirty="0" sz="1600" spc="-5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F3F3F"/>
                </a:solidFill>
                <a:latin typeface="Calibri"/>
                <a:cs typeface="Calibri"/>
              </a:rPr>
              <a:t>vs.</a:t>
            </a:r>
            <a:r>
              <a:rPr dirty="0" sz="1600" spc="-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F3F3F"/>
                </a:solidFill>
                <a:latin typeface="Calibri"/>
                <a:cs typeface="Calibri"/>
              </a:rPr>
              <a:t>12.4%,</a:t>
            </a:r>
            <a:r>
              <a:rPr dirty="0" sz="1600" spc="-5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dirty="0" sz="1600" spc="-7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F3F3F"/>
                </a:solidFill>
                <a:latin typeface="Calibri"/>
                <a:cs typeface="Calibri"/>
              </a:rPr>
              <a:t>=</a:t>
            </a:r>
            <a:r>
              <a:rPr dirty="0" sz="1600" spc="-9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F3F3F"/>
                </a:solidFill>
                <a:latin typeface="Calibri"/>
                <a:cs typeface="Calibri"/>
              </a:rPr>
              <a:t>0.227).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56030" y="541020"/>
            <a:ext cx="6793230" cy="78359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1530"/>
              </a:lnSpc>
              <a:spcBef>
                <a:spcPts val="275"/>
              </a:spcBef>
            </a:pP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One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anastomosis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bypass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vs.</a:t>
            </a:r>
            <a:r>
              <a:rPr dirty="0" sz="1400" spc="-4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Roux-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en-Y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bypass,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remedy</a:t>
            </a:r>
            <a:r>
              <a:rPr dirty="0" sz="1400" spc="-4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for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insufficient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weight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loss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dirty="0" sz="14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weight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regain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60"/>
              </a:lnSpc>
            </a:pP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after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failed</a:t>
            </a:r>
            <a:r>
              <a:rPr dirty="0" sz="14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restrictive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bariatric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surgery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275"/>
              </a:lnSpc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Nathan</a:t>
            </a:r>
            <a:r>
              <a:rPr dirty="0" sz="11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Poublon</a:t>
            </a:r>
            <a:r>
              <a:rPr dirty="0" sz="11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et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al</a:t>
            </a:r>
            <a:r>
              <a:rPr dirty="0" sz="1100" spc="2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Obes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Surg.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2020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Apr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19;30(9):3287–3294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012189"/>
            <a:ext cx="1036319" cy="685800"/>
          </a:xfrm>
          <a:custGeom>
            <a:avLst/>
            <a:gdLst/>
            <a:ahLst/>
            <a:cxnLst/>
            <a:rect l="l" t="t" r="r" b="b"/>
            <a:pathLst>
              <a:path w="1036319" h="685800">
                <a:moveTo>
                  <a:pt x="1036319" y="0"/>
                </a:moveTo>
                <a:lnTo>
                  <a:pt x="0" y="0"/>
                </a:lnTo>
                <a:lnTo>
                  <a:pt x="0" y="685800"/>
                </a:lnTo>
                <a:lnTo>
                  <a:pt x="518159" y="685800"/>
                </a:lnTo>
                <a:lnTo>
                  <a:pt x="1036319" y="685800"/>
                </a:lnTo>
                <a:lnTo>
                  <a:pt x="1036319" y="0"/>
                </a:lnTo>
                <a:close/>
              </a:path>
            </a:pathLst>
          </a:custGeom>
          <a:solidFill>
            <a:srgbClr val="4966A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8166100" y="10160"/>
            <a:ext cx="2857500" cy="6847840"/>
            <a:chOff x="8166100" y="10160"/>
            <a:chExt cx="2857500" cy="6847840"/>
          </a:xfrm>
        </p:grpSpPr>
        <p:sp>
          <p:nvSpPr>
            <p:cNvPr id="4" name="object 4" descr=""/>
            <p:cNvSpPr/>
            <p:nvPr/>
          </p:nvSpPr>
          <p:spPr>
            <a:xfrm>
              <a:off x="8166100" y="10160"/>
              <a:ext cx="2857500" cy="6847840"/>
            </a:xfrm>
            <a:custGeom>
              <a:avLst/>
              <a:gdLst/>
              <a:ahLst/>
              <a:cxnLst/>
              <a:rect l="l" t="t" r="r" b="b"/>
              <a:pathLst>
                <a:path w="2857500" h="6847840">
                  <a:moveTo>
                    <a:pt x="2857500" y="0"/>
                  </a:moveTo>
                  <a:lnTo>
                    <a:pt x="715009" y="0"/>
                  </a:lnTo>
                  <a:lnTo>
                    <a:pt x="0" y="6847840"/>
                  </a:lnTo>
                  <a:lnTo>
                    <a:pt x="2143759" y="6847840"/>
                  </a:lnTo>
                  <a:lnTo>
                    <a:pt x="2857500" y="0"/>
                  </a:lnTo>
                  <a:close/>
                </a:path>
              </a:pathLst>
            </a:custGeom>
            <a:solidFill>
              <a:srgbClr val="FAFBF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6100" y="580390"/>
              <a:ext cx="2830829" cy="4928870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40170"/>
            <a:ext cx="12192000" cy="10413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427480" y="1402079"/>
            <a:ext cx="4796790" cy="1047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39"/>
              </a:lnSpc>
              <a:spcBef>
                <a:spcPts val="100"/>
              </a:spcBef>
            </a:pP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OAGB</a:t>
            </a:r>
            <a:r>
              <a:rPr dirty="0" sz="1600" spc="-5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versus</a:t>
            </a:r>
            <a:r>
              <a:rPr dirty="0" sz="1600" spc="-5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3F3F3F"/>
                </a:solidFill>
                <a:latin typeface="Calibri"/>
                <a:cs typeface="Calibri"/>
              </a:rPr>
              <a:t>RYGB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39"/>
              </a:lnSpc>
            </a:pPr>
            <a:r>
              <a:rPr dirty="0" sz="1600" b="1">
                <a:solidFill>
                  <a:srgbClr val="3F3F3F"/>
                </a:solidFill>
                <a:latin typeface="Calibri"/>
                <a:cs typeface="Calibri"/>
              </a:rPr>
              <a:t>COME</a:t>
            </a:r>
            <a:r>
              <a:rPr dirty="0" sz="1600" spc="-5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PROCEDURA</a:t>
            </a:r>
            <a:r>
              <a:rPr dirty="0" sz="1600" spc="-5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REVISIONALE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Calibri"/>
              <a:cs typeface="Calibri"/>
            </a:endParaRPr>
          </a:p>
          <a:p>
            <a:pPr marL="2560320">
              <a:lnSpc>
                <a:spcPct val="100000"/>
              </a:lnSpc>
            </a:pPr>
            <a:r>
              <a:rPr dirty="0" sz="2000" spc="-10" b="1">
                <a:solidFill>
                  <a:srgbClr val="3F3F3F"/>
                </a:solidFill>
                <a:latin typeface="Calibri"/>
                <a:cs typeface="Calibri"/>
              </a:rPr>
              <a:t>Procedure</a:t>
            </a:r>
            <a:r>
              <a:rPr dirty="0" sz="20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3F3F3F"/>
                </a:solidFill>
                <a:latin typeface="Calibri"/>
                <a:cs typeface="Calibri"/>
              </a:rPr>
              <a:t>revisionali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427480" y="2386330"/>
            <a:ext cx="2294890" cy="1478280"/>
          </a:xfrm>
          <a:prstGeom prst="rect">
            <a:avLst/>
          </a:prstGeom>
        </p:spPr>
        <p:txBody>
          <a:bodyPr wrap="square" lIns="0" tIns="2514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dirty="0" sz="3200" spc="-10">
                <a:latin typeface="Calibri"/>
                <a:cs typeface="Calibri"/>
              </a:rPr>
              <a:t>-Revisione</a:t>
            </a:r>
            <a:r>
              <a:rPr dirty="0" sz="1800" spc="-1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dirty="0" sz="3200" spc="-20">
                <a:latin typeface="Calibri"/>
                <a:cs typeface="Calibri"/>
              </a:rPr>
              <a:t>-</a:t>
            </a:r>
            <a:r>
              <a:rPr dirty="0" sz="3200" spc="-10">
                <a:latin typeface="Calibri"/>
                <a:cs typeface="Calibri"/>
              </a:rPr>
              <a:t>Conversione: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971035" y="2777490"/>
            <a:ext cx="5054600" cy="137795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6510" marR="1125220" indent="-4445">
              <a:lnSpc>
                <a:spcPts val="2520"/>
              </a:lnSpc>
              <a:spcBef>
                <a:spcPts val="80"/>
              </a:spcBef>
            </a:pPr>
            <a:r>
              <a:rPr dirty="0" sz="2000" spc="-10">
                <a:latin typeface="Calibri"/>
                <a:cs typeface="Calibri"/>
              </a:rPr>
              <a:t>procedure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modificano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parti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un </a:t>
            </a:r>
            <a:r>
              <a:rPr dirty="0" sz="2000" spc="-10">
                <a:latin typeface="Calibri"/>
                <a:cs typeface="Calibri"/>
              </a:rPr>
              <a:t>intervento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senza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alterarne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tipologia</a:t>
            </a:r>
            <a:endParaRPr sz="2000">
              <a:latin typeface="Calibri"/>
              <a:cs typeface="Calibri"/>
            </a:endParaRPr>
          </a:p>
          <a:p>
            <a:pPr marL="16510" marR="5080" indent="-2540">
              <a:lnSpc>
                <a:spcPct val="105400"/>
              </a:lnSpc>
              <a:spcBef>
                <a:spcPts val="570"/>
              </a:spcBef>
            </a:pPr>
            <a:r>
              <a:rPr dirty="0" sz="2000" spc="-10">
                <a:latin typeface="Calibri"/>
                <a:cs typeface="Calibri"/>
              </a:rPr>
              <a:t>procedura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porta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cambiamento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tipologia </a:t>
            </a:r>
            <a:r>
              <a:rPr dirty="0" sz="2000">
                <a:latin typeface="Calibri"/>
                <a:cs typeface="Calibri"/>
              </a:rPr>
              <a:t>e/o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meccanismo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azione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427480" y="4525009"/>
            <a:ext cx="557847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>
                <a:latin typeface="Calibri"/>
                <a:cs typeface="Calibri"/>
              </a:rPr>
              <a:t>-</a:t>
            </a:r>
            <a:r>
              <a:rPr dirty="0" sz="3200" spc="-20">
                <a:latin typeface="Calibri"/>
                <a:cs typeface="Calibri"/>
              </a:rPr>
              <a:t>Restaurazione: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procedure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restaurano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153466" y="4677409"/>
            <a:ext cx="192023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normale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anatomia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82700" y="681990"/>
            <a:ext cx="2811780" cy="4927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39"/>
              </a:lnSpc>
              <a:spcBef>
                <a:spcPts val="100"/>
              </a:spcBef>
            </a:pPr>
            <a:r>
              <a:rPr dirty="0" sz="1600" b="1">
                <a:solidFill>
                  <a:srgbClr val="3F3F3F"/>
                </a:solidFill>
                <a:latin typeface="Calibri"/>
                <a:cs typeface="Calibri"/>
              </a:rPr>
              <a:t>OAGB</a:t>
            </a:r>
            <a:r>
              <a:rPr dirty="0" sz="1600" spc="-6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versus</a:t>
            </a:r>
            <a:r>
              <a:rPr dirty="0" sz="1600" spc="-7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3F3F3F"/>
                </a:solidFill>
                <a:latin typeface="Calibri"/>
                <a:cs typeface="Calibri"/>
              </a:rPr>
              <a:t>RYGB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39"/>
              </a:lnSpc>
            </a:pPr>
            <a:r>
              <a:rPr dirty="0" sz="1600" b="1">
                <a:solidFill>
                  <a:srgbClr val="3F3F3F"/>
                </a:solidFill>
                <a:latin typeface="Calibri"/>
                <a:cs typeface="Calibri"/>
              </a:rPr>
              <a:t>COME</a:t>
            </a:r>
            <a:r>
              <a:rPr dirty="0" sz="1600" spc="-4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PROCEDURA</a:t>
            </a:r>
            <a:r>
              <a:rPr dirty="0" sz="16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REVISIONALE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26160" y="1882140"/>
            <a:ext cx="915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 MT"/>
                <a:cs typeface="Arial MT"/>
              </a:rPr>
              <a:t>SINTESI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01040" y="2472689"/>
            <a:ext cx="107314" cy="149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105">
                <a:latin typeface="Trebuchet MS"/>
                <a:cs typeface="Trebuchet MS"/>
              </a:rPr>
              <a:t>●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26160" y="2393950"/>
            <a:ext cx="6886575" cy="55626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096010" marR="5080" indent="-1083945">
              <a:lnSpc>
                <a:spcPts val="2020"/>
              </a:lnSpc>
              <a:spcBef>
                <a:spcPts val="280"/>
              </a:spcBef>
              <a:tabLst>
                <a:tab pos="3020060" algn="l"/>
              </a:tabLst>
            </a:pPr>
            <a:r>
              <a:rPr dirty="0" sz="1800">
                <a:latin typeface="Arial MT"/>
                <a:cs typeface="Arial MT"/>
              </a:rPr>
              <a:t>TWL%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variazione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del</a:t>
            </a:r>
            <a:r>
              <a:rPr dirty="0" sz="1800" spc="45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BMI</a:t>
            </a:r>
            <a:r>
              <a:rPr dirty="0" sz="1800">
                <a:latin typeface="Arial MT"/>
                <a:cs typeface="Arial MT"/>
              </a:rPr>
              <a:t>	tendenzialmente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superiori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per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OAGB</a:t>
            </a:r>
            <a:r>
              <a:rPr dirty="0" sz="1800" spc="-50">
                <a:latin typeface="Arial MT"/>
                <a:cs typeface="Arial MT"/>
              </a:rPr>
              <a:t> , </a:t>
            </a:r>
            <a:r>
              <a:rPr dirty="0" sz="1800">
                <a:latin typeface="Arial MT"/>
                <a:cs typeface="Arial MT"/>
              </a:rPr>
              <a:t>più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evidente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nel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lungo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periodo.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1040" y="2984500"/>
            <a:ext cx="107314" cy="149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105">
                <a:latin typeface="Trebuchet MS"/>
                <a:cs typeface="Trebuchet MS"/>
              </a:rPr>
              <a:t>●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01040" y="3241039"/>
            <a:ext cx="107314" cy="149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105">
                <a:latin typeface="Trebuchet MS"/>
                <a:cs typeface="Trebuchet MS"/>
              </a:rPr>
              <a:t>●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26160" y="3163570"/>
            <a:ext cx="66922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Miglior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trend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risoluzione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delle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comorbidità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tre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anni</a:t>
            </a:r>
            <a:r>
              <a:rPr dirty="0" sz="1800" spc="4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con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OAGB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01040" y="3497579"/>
            <a:ext cx="107314" cy="149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105">
                <a:latin typeface="Trebuchet MS"/>
                <a:cs typeface="Trebuchet MS"/>
              </a:rPr>
              <a:t>●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01040" y="3757929"/>
            <a:ext cx="107314" cy="149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105">
                <a:latin typeface="Trebuchet MS"/>
                <a:cs typeface="Trebuchet MS"/>
              </a:rPr>
              <a:t>●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26160" y="3681729"/>
            <a:ext cx="42398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Arial"/>
                <a:cs typeface="Arial"/>
              </a:rPr>
              <a:t>Tempo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operatorio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più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breve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con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OAGB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01040" y="4020820"/>
            <a:ext cx="107314" cy="149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105">
                <a:latin typeface="Trebuchet MS"/>
                <a:cs typeface="Trebuchet MS"/>
              </a:rPr>
              <a:t>●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01040" y="4284979"/>
            <a:ext cx="107314" cy="149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105">
                <a:latin typeface="Trebuchet MS"/>
                <a:cs typeface="Trebuchet MS"/>
              </a:rPr>
              <a:t>●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26160" y="4208779"/>
            <a:ext cx="5906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32400" algn="l"/>
              </a:tabLst>
            </a:pPr>
            <a:r>
              <a:rPr dirty="0" sz="1800" b="1">
                <a:latin typeface="Arial"/>
                <a:cs typeface="Arial"/>
              </a:rPr>
              <a:t>Minor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incidenza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di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reflusso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postoperatorio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con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20" b="1">
                <a:latin typeface="Arial"/>
                <a:cs typeface="Arial"/>
              </a:rPr>
              <a:t>RGBY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01040" y="4547870"/>
            <a:ext cx="107314" cy="149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105">
                <a:latin typeface="Trebuchet MS"/>
                <a:cs typeface="Trebuchet MS"/>
              </a:rPr>
              <a:t>●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01040" y="4808220"/>
            <a:ext cx="107314" cy="149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105">
                <a:latin typeface="Trebuchet MS"/>
                <a:cs typeface="Trebuchet MS"/>
              </a:rPr>
              <a:t>●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26160" y="4729479"/>
            <a:ext cx="63328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Non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differenza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complicanze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post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operatorie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precoci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/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tardive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Grazie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11580" y="588009"/>
            <a:ext cx="2811780" cy="4927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39"/>
              </a:lnSpc>
              <a:spcBef>
                <a:spcPts val="100"/>
              </a:spcBef>
            </a:pP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OAGB</a:t>
            </a:r>
            <a:r>
              <a:rPr dirty="0" sz="1600" spc="-5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versus</a:t>
            </a:r>
            <a:r>
              <a:rPr dirty="0" sz="1600" spc="-5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3F3F3F"/>
                </a:solidFill>
                <a:latin typeface="Calibri"/>
                <a:cs typeface="Calibri"/>
              </a:rPr>
              <a:t>RYGB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39"/>
              </a:lnSpc>
            </a:pPr>
            <a:r>
              <a:rPr dirty="0" sz="1600" b="1">
                <a:solidFill>
                  <a:srgbClr val="3F3F3F"/>
                </a:solidFill>
                <a:latin typeface="Calibri"/>
                <a:cs typeface="Calibri"/>
              </a:rPr>
              <a:t>COME</a:t>
            </a:r>
            <a:r>
              <a:rPr dirty="0" sz="1600" spc="-5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PROCEDURA</a:t>
            </a:r>
            <a:r>
              <a:rPr dirty="0" sz="1600" spc="-5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REVISIONALE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1755140"/>
            <a:ext cx="6703059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48530" algn="l"/>
              </a:tabLst>
            </a:pPr>
            <a:r>
              <a:rPr dirty="0" sz="3200" b="0">
                <a:solidFill>
                  <a:srgbClr val="000000"/>
                </a:solidFill>
                <a:latin typeface="Arial MT"/>
                <a:cs typeface="Arial MT"/>
              </a:rPr>
              <a:t>Indicazioni</a:t>
            </a:r>
            <a:r>
              <a:rPr dirty="0" sz="3200" spc="-2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3200" b="0">
                <a:solidFill>
                  <a:srgbClr val="000000"/>
                </a:solidFill>
                <a:latin typeface="Arial MT"/>
                <a:cs typeface="Arial MT"/>
              </a:rPr>
              <a:t>per</a:t>
            </a:r>
            <a:r>
              <a:rPr dirty="0" sz="3200" spc="-2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z="3200" spc="-10" b="0">
                <a:solidFill>
                  <a:srgbClr val="000000"/>
                </a:solidFill>
                <a:latin typeface="Arial MT"/>
                <a:cs typeface="Arial MT"/>
              </a:rPr>
              <a:t>intervento</a:t>
            </a:r>
            <a:r>
              <a:rPr dirty="0" sz="3200" b="0">
                <a:solidFill>
                  <a:srgbClr val="000000"/>
                </a:solidFill>
                <a:latin typeface="Arial MT"/>
                <a:cs typeface="Arial MT"/>
              </a:rPr>
              <a:t>	</a:t>
            </a:r>
            <a:r>
              <a:rPr dirty="0" sz="3200" spc="-10" b="0">
                <a:solidFill>
                  <a:srgbClr val="000000"/>
                </a:solidFill>
                <a:latin typeface="Arial MT"/>
                <a:cs typeface="Arial MT"/>
              </a:rPr>
              <a:t>revisionale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11580" y="2216150"/>
            <a:ext cx="4845685" cy="4110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2545">
              <a:lnSpc>
                <a:spcPts val="3010"/>
              </a:lnSpc>
              <a:spcBef>
                <a:spcPts val="100"/>
              </a:spcBef>
            </a:pPr>
            <a:r>
              <a:rPr dirty="0" sz="2600">
                <a:latin typeface="Arial MT"/>
                <a:cs typeface="Arial MT"/>
              </a:rPr>
              <a:t>-</a:t>
            </a:r>
            <a:r>
              <a:rPr dirty="0" sz="2600" spc="-10">
                <a:latin typeface="Arial MT"/>
                <a:cs typeface="Arial MT"/>
              </a:rPr>
              <a:t>Insufficiente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calo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ponderale</a:t>
            </a:r>
            <a:endParaRPr sz="2600">
              <a:latin typeface="Arial MT"/>
              <a:cs typeface="Arial MT"/>
            </a:endParaRPr>
          </a:p>
          <a:p>
            <a:pPr algn="ctr" marL="43180">
              <a:lnSpc>
                <a:spcPts val="2905"/>
              </a:lnSpc>
            </a:pPr>
            <a:r>
              <a:rPr dirty="0" sz="2600">
                <a:latin typeface="Arial MT"/>
                <a:cs typeface="Arial MT"/>
              </a:rPr>
              <a:t>-Ripresa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ponderale</a:t>
            </a:r>
            <a:endParaRPr sz="2600">
              <a:latin typeface="Arial MT"/>
              <a:cs typeface="Arial MT"/>
            </a:endParaRPr>
          </a:p>
          <a:p>
            <a:pPr algn="ctr" marL="45085">
              <a:lnSpc>
                <a:spcPts val="2910"/>
              </a:lnSpc>
            </a:pPr>
            <a:r>
              <a:rPr dirty="0" sz="2600">
                <a:latin typeface="Arial MT"/>
                <a:cs typeface="Arial MT"/>
              </a:rPr>
              <a:t>-</a:t>
            </a:r>
            <a:r>
              <a:rPr dirty="0" sz="2600" spc="-20">
                <a:latin typeface="Arial MT"/>
                <a:cs typeface="Arial MT"/>
              </a:rPr>
              <a:t>GERD</a:t>
            </a:r>
            <a:endParaRPr sz="2600">
              <a:latin typeface="Arial MT"/>
              <a:cs typeface="Arial MT"/>
            </a:endParaRPr>
          </a:p>
          <a:p>
            <a:pPr algn="ctr" marL="43815">
              <a:lnSpc>
                <a:spcPts val="2905"/>
              </a:lnSpc>
            </a:pPr>
            <a:r>
              <a:rPr dirty="0" sz="2600" spc="-10">
                <a:latin typeface="Arial MT"/>
                <a:cs typeface="Arial MT"/>
              </a:rPr>
              <a:t>-</a:t>
            </a:r>
            <a:r>
              <a:rPr dirty="0" sz="2600">
                <a:latin typeface="Arial MT"/>
                <a:cs typeface="Arial MT"/>
              </a:rPr>
              <a:t>Reflusso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biliare</a:t>
            </a:r>
            <a:endParaRPr sz="2600">
              <a:latin typeface="Arial MT"/>
              <a:cs typeface="Arial MT"/>
            </a:endParaRPr>
          </a:p>
          <a:p>
            <a:pPr algn="ctr" marL="42545">
              <a:lnSpc>
                <a:spcPts val="2905"/>
              </a:lnSpc>
            </a:pPr>
            <a:r>
              <a:rPr dirty="0" sz="2600" spc="-10">
                <a:latin typeface="Arial MT"/>
                <a:cs typeface="Arial MT"/>
              </a:rPr>
              <a:t>-</a:t>
            </a:r>
            <a:r>
              <a:rPr dirty="0" sz="2600">
                <a:latin typeface="Arial MT"/>
                <a:cs typeface="Arial MT"/>
              </a:rPr>
              <a:t>Eccessivo</a:t>
            </a:r>
            <a:r>
              <a:rPr dirty="0" sz="2600" spc="-3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calo</a:t>
            </a:r>
            <a:r>
              <a:rPr dirty="0" sz="2600" spc="-2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ponderale</a:t>
            </a:r>
            <a:endParaRPr sz="2600">
              <a:latin typeface="Arial MT"/>
              <a:cs typeface="Arial MT"/>
            </a:endParaRPr>
          </a:p>
          <a:p>
            <a:pPr algn="ctr" marL="41275">
              <a:lnSpc>
                <a:spcPts val="2905"/>
              </a:lnSpc>
            </a:pPr>
            <a:r>
              <a:rPr dirty="0" sz="2600" spc="-10">
                <a:latin typeface="Arial MT"/>
                <a:cs typeface="Arial MT"/>
              </a:rPr>
              <a:t>-</a:t>
            </a:r>
            <a:r>
              <a:rPr dirty="0" sz="2600">
                <a:latin typeface="Arial MT"/>
                <a:cs typeface="Arial MT"/>
              </a:rPr>
              <a:t>Malnutrizione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/malassorbimento</a:t>
            </a:r>
            <a:endParaRPr sz="2600">
              <a:latin typeface="Arial MT"/>
              <a:cs typeface="Arial MT"/>
            </a:endParaRPr>
          </a:p>
          <a:p>
            <a:pPr algn="ctr" marR="1412240">
              <a:lnSpc>
                <a:spcPts val="2905"/>
              </a:lnSpc>
            </a:pPr>
            <a:r>
              <a:rPr dirty="0" sz="2600">
                <a:latin typeface="Arial MT"/>
                <a:cs typeface="Arial MT"/>
              </a:rPr>
              <a:t>-Ripresa</a:t>
            </a:r>
            <a:r>
              <a:rPr dirty="0" sz="2600" spc="-3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di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comorbidità</a:t>
            </a:r>
            <a:endParaRPr sz="2600">
              <a:latin typeface="Arial MT"/>
              <a:cs typeface="Arial MT"/>
            </a:endParaRPr>
          </a:p>
          <a:p>
            <a:pPr marL="1793239" marR="289560" indent="-444500">
              <a:lnSpc>
                <a:spcPts val="2900"/>
              </a:lnSpc>
              <a:spcBef>
                <a:spcPts val="175"/>
              </a:spcBef>
              <a:tabLst>
                <a:tab pos="3553460" algn="l"/>
              </a:tabLst>
            </a:pPr>
            <a:r>
              <a:rPr dirty="0" sz="2600" spc="-10">
                <a:latin typeface="Arial MT"/>
                <a:cs typeface="Arial MT"/>
              </a:rPr>
              <a:t>-Complicanze</a:t>
            </a:r>
            <a:r>
              <a:rPr dirty="0" sz="2600">
                <a:latin typeface="Arial MT"/>
                <a:cs typeface="Arial MT"/>
              </a:rPr>
              <a:t>	ad</a:t>
            </a:r>
            <a:r>
              <a:rPr dirty="0" sz="2600" spc="-2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es</a:t>
            </a:r>
            <a:r>
              <a:rPr dirty="0" sz="2600" spc="-10">
                <a:latin typeface="Arial MT"/>
                <a:cs typeface="Arial MT"/>
              </a:rPr>
              <a:t> </a:t>
            </a:r>
            <a:r>
              <a:rPr dirty="0" sz="2600" spc="-60">
                <a:latin typeface="Arial MT"/>
                <a:cs typeface="Arial MT"/>
              </a:rPr>
              <a:t>: </a:t>
            </a:r>
            <a:r>
              <a:rPr dirty="0" sz="2600" spc="-10">
                <a:latin typeface="Arial MT"/>
                <a:cs typeface="Arial MT"/>
              </a:rPr>
              <a:t>Erosione</a:t>
            </a:r>
            <a:endParaRPr sz="2600">
              <a:latin typeface="Arial MT"/>
              <a:cs typeface="Arial MT"/>
            </a:endParaRPr>
          </a:p>
          <a:p>
            <a:pPr marL="1783080" marR="1180465" indent="19050">
              <a:lnSpc>
                <a:spcPts val="2900"/>
              </a:lnSpc>
              <a:spcBef>
                <a:spcPts val="10"/>
              </a:spcBef>
            </a:pPr>
            <a:r>
              <a:rPr dirty="0" sz="2600" spc="-10">
                <a:latin typeface="Arial MT"/>
                <a:cs typeface="Arial MT"/>
              </a:rPr>
              <a:t>Slippage </a:t>
            </a:r>
            <a:r>
              <a:rPr dirty="0" sz="2600">
                <a:latin typeface="Arial MT"/>
                <a:cs typeface="Arial MT"/>
              </a:rPr>
              <a:t>Ernia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interna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6500" y="609600"/>
            <a:ext cx="2811780" cy="4927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39"/>
              </a:lnSpc>
              <a:spcBef>
                <a:spcPts val="100"/>
              </a:spcBef>
            </a:pPr>
            <a:r>
              <a:rPr dirty="0" sz="1600" b="1">
                <a:solidFill>
                  <a:srgbClr val="3F3F3F"/>
                </a:solidFill>
                <a:latin typeface="Calibri"/>
                <a:cs typeface="Calibri"/>
              </a:rPr>
              <a:t>OAGB</a:t>
            </a:r>
            <a:r>
              <a:rPr dirty="0" sz="1600" spc="-6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versus</a:t>
            </a:r>
            <a:r>
              <a:rPr dirty="0" sz="1600" spc="-7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3F3F3F"/>
                </a:solidFill>
                <a:latin typeface="Calibri"/>
                <a:cs typeface="Calibri"/>
              </a:rPr>
              <a:t>RYGB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39"/>
              </a:lnSpc>
            </a:pPr>
            <a:r>
              <a:rPr dirty="0" sz="1600" b="1">
                <a:solidFill>
                  <a:srgbClr val="3F3F3F"/>
                </a:solidFill>
                <a:latin typeface="Calibri"/>
                <a:cs typeface="Calibri"/>
              </a:rPr>
              <a:t>COME</a:t>
            </a:r>
            <a:r>
              <a:rPr dirty="0" sz="1600" spc="-5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PROCEDURA</a:t>
            </a:r>
            <a:r>
              <a:rPr dirty="0" sz="1600" spc="-5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REVISIONALE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578610" y="1671319"/>
            <a:ext cx="1346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65">
                <a:latin typeface="Trebuchet MS"/>
                <a:cs typeface="Trebuchet MS"/>
              </a:rPr>
              <a:t>●</a:t>
            </a:r>
            <a:endParaRPr sz="1050">
              <a:latin typeface="Trebuchet MS"/>
              <a:cs typeface="Trebuchet MS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883410" y="1654810"/>
          <a:ext cx="5569585" cy="2510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0380"/>
                <a:gridCol w="2451735"/>
              </a:tblGrid>
              <a:tr h="428625">
                <a:tc>
                  <a:txBody>
                    <a:bodyPr/>
                    <a:lstStyle/>
                    <a:p>
                      <a:pPr marL="31750">
                        <a:lnSpc>
                          <a:spcPts val="2280"/>
                        </a:lnSpc>
                        <a:tabLst>
                          <a:tab pos="921385" algn="l"/>
                        </a:tabLst>
                      </a:pPr>
                      <a:r>
                        <a:rPr dirty="0" sz="2400" spc="-2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r>
                        <a:rPr dirty="0" sz="24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	26702</a:t>
                      </a:r>
                      <a:r>
                        <a:rPr dirty="0" sz="2400" spc="-4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procedure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2280"/>
                        </a:lnSpc>
                      </a:pPr>
                      <a:r>
                        <a:rPr dirty="0" sz="2400" spc="-1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chirurgiche</a:t>
                      </a:r>
                      <a:r>
                        <a:rPr dirty="0" sz="2400" spc="-2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24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Italia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5511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24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24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Sleeve</a:t>
                      </a:r>
                      <a:r>
                        <a:rPr dirty="0" sz="2400" spc="-8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Gastrectomy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7625"/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24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55%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7625"/>
                </a:tc>
              </a:tr>
              <a:tr h="5511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4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24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RNY</a:t>
                      </a:r>
                      <a:r>
                        <a:rPr dirty="0" sz="2400" spc="-3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bypass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4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15%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6990"/>
                </a:tc>
              </a:tr>
              <a:tr h="5511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24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2400" spc="-2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OAGB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7625"/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24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12%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7625"/>
                </a:tc>
              </a:tr>
              <a:tr h="4279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4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24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Bendaggio</a:t>
                      </a:r>
                      <a:r>
                        <a:rPr dirty="0" sz="2400" spc="-1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Gastrico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4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4%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699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499869" y="537209"/>
            <a:ext cx="2810510" cy="4927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39"/>
              </a:lnSpc>
              <a:spcBef>
                <a:spcPts val="100"/>
              </a:spcBef>
            </a:pP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OAGB</a:t>
            </a:r>
            <a:r>
              <a:rPr dirty="0" sz="1600" spc="-4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versus</a:t>
            </a:r>
            <a:r>
              <a:rPr dirty="0" sz="1600" spc="-5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3F3F3F"/>
                </a:solidFill>
                <a:latin typeface="Calibri"/>
                <a:cs typeface="Calibri"/>
              </a:rPr>
              <a:t>RYGB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39"/>
              </a:lnSpc>
            </a:pPr>
            <a:r>
              <a:rPr dirty="0" sz="1600" b="1">
                <a:solidFill>
                  <a:srgbClr val="3F3F3F"/>
                </a:solidFill>
                <a:latin typeface="Calibri"/>
                <a:cs typeface="Calibri"/>
              </a:rPr>
              <a:t>COME</a:t>
            </a:r>
            <a:r>
              <a:rPr dirty="0" sz="1600" spc="-5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PROCEDURA</a:t>
            </a:r>
            <a:r>
              <a:rPr dirty="0" sz="16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REVISIONALE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2700" y="1343659"/>
            <a:ext cx="6676390" cy="95250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70485" marR="5080" indent="-58419">
              <a:lnSpc>
                <a:spcPct val="102099"/>
              </a:lnSpc>
              <a:spcBef>
                <a:spcPts val="50"/>
              </a:spcBef>
            </a:pPr>
            <a:r>
              <a:rPr dirty="0" sz="2000" spc="-10"/>
              <a:t>Reoperations</a:t>
            </a:r>
            <a:r>
              <a:rPr dirty="0" sz="2000" spc="-35"/>
              <a:t> </a:t>
            </a:r>
            <a:r>
              <a:rPr dirty="0" sz="2000"/>
              <a:t>After</a:t>
            </a:r>
            <a:r>
              <a:rPr dirty="0" sz="2000" spc="-40"/>
              <a:t> </a:t>
            </a:r>
            <a:r>
              <a:rPr dirty="0" sz="2000"/>
              <a:t>Bariatric</a:t>
            </a:r>
            <a:r>
              <a:rPr dirty="0" sz="2000" spc="-35"/>
              <a:t> </a:t>
            </a:r>
            <a:r>
              <a:rPr dirty="0" sz="2000" spc="-10"/>
              <a:t>Surgery</a:t>
            </a:r>
            <a:r>
              <a:rPr dirty="0" sz="2000" spc="-30"/>
              <a:t> </a:t>
            </a:r>
            <a:r>
              <a:rPr dirty="0" sz="2000"/>
              <a:t>in</a:t>
            </a:r>
            <a:r>
              <a:rPr dirty="0" sz="2000" spc="-35"/>
              <a:t> </a:t>
            </a:r>
            <a:r>
              <a:rPr dirty="0" sz="2000"/>
              <a:t>26</a:t>
            </a:r>
            <a:r>
              <a:rPr dirty="0" sz="2000" spc="-30"/>
              <a:t> Years</a:t>
            </a:r>
            <a:r>
              <a:rPr dirty="0" sz="2000" spc="-25"/>
              <a:t> </a:t>
            </a:r>
            <a:r>
              <a:rPr dirty="0" sz="2000"/>
              <a:t>of</a:t>
            </a:r>
            <a:r>
              <a:rPr dirty="0" sz="2000" spc="-35"/>
              <a:t> </a:t>
            </a:r>
            <a:r>
              <a:rPr dirty="0" sz="2000" spc="-10"/>
              <a:t>Follow-</a:t>
            </a:r>
            <a:r>
              <a:rPr dirty="0" sz="2000"/>
              <a:t>up</a:t>
            </a:r>
            <a:r>
              <a:rPr dirty="0" sz="2000" spc="-30"/>
              <a:t> </a:t>
            </a:r>
            <a:r>
              <a:rPr dirty="0" sz="2000" spc="-25"/>
              <a:t>of </a:t>
            </a:r>
            <a:r>
              <a:rPr dirty="0" sz="2000"/>
              <a:t>the</a:t>
            </a:r>
            <a:r>
              <a:rPr dirty="0" sz="2000" spc="-60"/>
              <a:t> </a:t>
            </a:r>
            <a:r>
              <a:rPr dirty="0" sz="2000"/>
              <a:t>Swedish</a:t>
            </a:r>
            <a:r>
              <a:rPr dirty="0" sz="2000" spc="-40"/>
              <a:t> </a:t>
            </a:r>
            <a:r>
              <a:rPr dirty="0" sz="2000"/>
              <a:t>Obese</a:t>
            </a:r>
            <a:r>
              <a:rPr dirty="0" sz="2000" spc="-60"/>
              <a:t> </a:t>
            </a:r>
            <a:r>
              <a:rPr dirty="0" sz="2000"/>
              <a:t>Subjects</a:t>
            </a:r>
            <a:r>
              <a:rPr dirty="0" sz="2000" spc="-45"/>
              <a:t> </a:t>
            </a:r>
            <a:r>
              <a:rPr dirty="0" sz="2000" spc="-10"/>
              <a:t>Study</a:t>
            </a:r>
            <a:endParaRPr sz="200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2000" b="0">
                <a:latin typeface="Calibri"/>
                <a:cs typeface="Calibri"/>
              </a:rPr>
              <a:t>j</a:t>
            </a:r>
            <a:r>
              <a:rPr dirty="0" sz="1400" b="0">
                <a:latin typeface="Calibri"/>
                <a:cs typeface="Calibri"/>
              </a:rPr>
              <a:t>AMA</a:t>
            </a:r>
            <a:r>
              <a:rPr dirty="0" sz="1400" spc="-4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Surg.</a:t>
            </a:r>
            <a:r>
              <a:rPr dirty="0" sz="1400" spc="-4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2019</a:t>
            </a:r>
            <a:r>
              <a:rPr dirty="0" sz="1400" spc="-4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Jan</a:t>
            </a:r>
            <a:r>
              <a:rPr dirty="0" sz="1400" spc="-50" b="0">
                <a:latin typeface="Calibri"/>
                <a:cs typeface="Calibri"/>
              </a:rPr>
              <a:t> </a:t>
            </a:r>
            <a:r>
              <a:rPr dirty="0" sz="1400" spc="-10" b="0">
                <a:latin typeface="Calibri"/>
                <a:cs typeface="Calibri"/>
              </a:rPr>
              <a:t>2;154(4):319–326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7105" algn="l"/>
              </a:tabLst>
            </a:pPr>
            <a:r>
              <a:rPr dirty="0" spc="-10"/>
              <a:t>interventi</a:t>
            </a:r>
            <a:r>
              <a:rPr dirty="0" spc="-15"/>
              <a:t> </a:t>
            </a:r>
            <a:r>
              <a:rPr dirty="0"/>
              <a:t>di</a:t>
            </a:r>
            <a:r>
              <a:rPr dirty="0" spc="-25"/>
              <a:t> </a:t>
            </a:r>
            <a:r>
              <a:rPr dirty="0" spc="-10"/>
              <a:t>revisione</a:t>
            </a:r>
            <a:r>
              <a:rPr dirty="0"/>
              <a:t>	</a:t>
            </a:r>
            <a:r>
              <a:rPr dirty="0" spc="-10"/>
              <a:t>generalmente</a:t>
            </a:r>
            <a:r>
              <a:rPr dirty="0" spc="-60"/>
              <a:t> </a:t>
            </a:r>
            <a:r>
              <a:rPr dirty="0"/>
              <a:t>entro</a:t>
            </a:r>
            <a:r>
              <a:rPr dirty="0" spc="-50"/>
              <a:t> </a:t>
            </a:r>
            <a:r>
              <a:rPr dirty="0"/>
              <a:t>10</a:t>
            </a:r>
            <a:r>
              <a:rPr dirty="0" spc="-50"/>
              <a:t> </a:t>
            </a:r>
            <a:r>
              <a:rPr dirty="0" spc="-20"/>
              <a:t>anni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10"/>
              <a:t>Interventi</a:t>
            </a:r>
            <a:r>
              <a:rPr dirty="0" spc="-15"/>
              <a:t> </a:t>
            </a:r>
            <a:r>
              <a:rPr dirty="0"/>
              <a:t>di</a:t>
            </a:r>
            <a:r>
              <a:rPr dirty="0" spc="-10"/>
              <a:t> </a:t>
            </a:r>
            <a:r>
              <a:rPr dirty="0" spc="-20"/>
              <a:t>conversione/restaurazione</a:t>
            </a:r>
            <a:r>
              <a:rPr dirty="0"/>
              <a:t> in</a:t>
            </a:r>
            <a:r>
              <a:rPr dirty="0" spc="-10"/>
              <a:t> </a:t>
            </a:r>
            <a:r>
              <a:rPr dirty="0"/>
              <a:t>tutto</a:t>
            </a:r>
            <a:r>
              <a:rPr dirty="0" spc="-15"/>
              <a:t> </a:t>
            </a:r>
            <a:r>
              <a:rPr dirty="0"/>
              <a:t>il</a:t>
            </a:r>
            <a:r>
              <a:rPr dirty="0" spc="-5"/>
              <a:t> </a:t>
            </a:r>
            <a:r>
              <a:rPr dirty="0"/>
              <a:t>periodi</a:t>
            </a:r>
            <a:r>
              <a:rPr dirty="0" spc="-10"/>
              <a:t> </a:t>
            </a:r>
            <a:r>
              <a:rPr dirty="0"/>
              <a:t>di</a:t>
            </a:r>
            <a:r>
              <a:rPr dirty="0" spc="-20"/>
              <a:t> </a:t>
            </a:r>
            <a:r>
              <a:rPr dirty="0" spc="-25"/>
              <a:t>follow-up</a:t>
            </a:r>
          </a:p>
          <a:p>
            <a:pPr marL="12700" marR="2298065">
              <a:lnSpc>
                <a:spcPts val="3620"/>
              </a:lnSpc>
              <a:spcBef>
                <a:spcPts val="355"/>
              </a:spcBef>
              <a:tabLst>
                <a:tab pos="3565525" algn="l"/>
                <a:tab pos="3678554" algn="l"/>
              </a:tabLst>
            </a:pPr>
            <a:r>
              <a:rPr dirty="0" spc="-10"/>
              <a:t>Reinterventi</a:t>
            </a:r>
            <a:r>
              <a:rPr dirty="0" spc="-55"/>
              <a:t> </a:t>
            </a:r>
            <a:r>
              <a:rPr dirty="0"/>
              <a:t>dopo</a:t>
            </a:r>
            <a:r>
              <a:rPr dirty="0" spc="-55"/>
              <a:t> </a:t>
            </a:r>
            <a:r>
              <a:rPr dirty="0"/>
              <a:t>bendaggi</a:t>
            </a:r>
            <a:r>
              <a:rPr dirty="0" spc="-55"/>
              <a:t> </a:t>
            </a:r>
            <a:r>
              <a:rPr dirty="0" spc="-10"/>
              <a:t>gastrico</a:t>
            </a:r>
            <a:r>
              <a:rPr dirty="0"/>
              <a:t>	</a:t>
            </a:r>
            <a:r>
              <a:rPr dirty="0" spc="-10"/>
              <a:t>40,7% </a:t>
            </a:r>
            <a:r>
              <a:rPr dirty="0"/>
              <a:t>Rny</a:t>
            </a:r>
            <a:r>
              <a:rPr dirty="0" spc="-50"/>
              <a:t> </a:t>
            </a:r>
            <a:r>
              <a:rPr dirty="0" spc="-10"/>
              <a:t>Bypass</a:t>
            </a:r>
            <a:r>
              <a:rPr dirty="0"/>
              <a:t>		</a:t>
            </a:r>
            <a:r>
              <a:rPr dirty="0" spc="-20"/>
              <a:t>7,5%</a:t>
            </a: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3567429" algn="l"/>
              </a:tabLst>
            </a:pPr>
            <a:r>
              <a:rPr dirty="0" spc="-10"/>
              <a:t>Gastroplastica</a:t>
            </a:r>
            <a:r>
              <a:rPr dirty="0" spc="-50"/>
              <a:t> </a:t>
            </a:r>
            <a:r>
              <a:rPr dirty="0" spc="-10"/>
              <a:t>verticale</a:t>
            </a:r>
            <a:r>
              <a:rPr dirty="0"/>
              <a:t>	</a:t>
            </a:r>
            <a:r>
              <a:rPr dirty="0" spc="-10"/>
              <a:t>28,3%</a:t>
            </a:r>
          </a:p>
          <a:p>
            <a:pPr marL="12700" marR="294640">
              <a:lnSpc>
                <a:spcPct val="101899"/>
              </a:lnSpc>
              <a:spcBef>
                <a:spcPts val="1405"/>
              </a:spcBef>
            </a:pPr>
            <a:r>
              <a:rPr dirty="0" b="1">
                <a:latin typeface="Calibri"/>
                <a:cs typeface="Calibri"/>
              </a:rPr>
              <a:t>Weight</a:t>
            </a:r>
            <a:r>
              <a:rPr dirty="0" spc="-4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loss,weight</a:t>
            </a:r>
            <a:r>
              <a:rPr dirty="0" spc="-5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regain</a:t>
            </a:r>
            <a:r>
              <a:rPr dirty="0" spc="-4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and</a:t>
            </a:r>
            <a:r>
              <a:rPr dirty="0" spc="-4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conversion</a:t>
            </a:r>
            <a:r>
              <a:rPr dirty="0" spc="-4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to</a:t>
            </a:r>
            <a:r>
              <a:rPr dirty="0" spc="-4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RNY</a:t>
            </a:r>
            <a:r>
              <a:rPr dirty="0" spc="-4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gastric</a:t>
            </a:r>
            <a:r>
              <a:rPr dirty="0" spc="-4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by</a:t>
            </a:r>
            <a:r>
              <a:rPr dirty="0" spc="-5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pass: </a:t>
            </a:r>
            <a:r>
              <a:rPr dirty="0" b="1">
                <a:latin typeface="Calibri"/>
                <a:cs typeface="Calibri"/>
              </a:rPr>
              <a:t>10</a:t>
            </a:r>
            <a:r>
              <a:rPr dirty="0" spc="-3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years</a:t>
            </a:r>
            <a:r>
              <a:rPr dirty="0" spc="-3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results</a:t>
            </a:r>
            <a:r>
              <a:rPr dirty="0" spc="-3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of</a:t>
            </a:r>
            <a:r>
              <a:rPr dirty="0" spc="-3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laparoscopic</a:t>
            </a:r>
            <a:r>
              <a:rPr dirty="0" spc="-3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sleeve</a:t>
            </a:r>
            <a:r>
              <a:rPr dirty="0" spc="-2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gastrectomy</a:t>
            </a:r>
            <a:r>
              <a:rPr dirty="0" spc="-10"/>
              <a:t>.</a:t>
            </a:r>
          </a:p>
          <a:p>
            <a:pPr marL="64135">
              <a:lnSpc>
                <a:spcPct val="100000"/>
              </a:lnSpc>
              <a:spcBef>
                <a:spcPts val="440"/>
              </a:spcBef>
            </a:pPr>
            <a:r>
              <a:rPr dirty="0" sz="1400"/>
              <a:t>Soard</a:t>
            </a:r>
            <a:r>
              <a:rPr dirty="0" sz="1400" spc="-25"/>
              <a:t> </a:t>
            </a:r>
            <a:r>
              <a:rPr dirty="0" sz="1400"/>
              <a:t>2016</a:t>
            </a:r>
            <a:r>
              <a:rPr dirty="0" sz="1400" spc="-30"/>
              <a:t> </a:t>
            </a:r>
            <a:r>
              <a:rPr dirty="0" sz="1400"/>
              <a:t>12(9)</a:t>
            </a:r>
            <a:r>
              <a:rPr dirty="0" sz="1400" spc="-35"/>
              <a:t> </a:t>
            </a:r>
            <a:r>
              <a:rPr dirty="0" sz="1400" spc="-20"/>
              <a:t>1655-</a:t>
            </a:r>
            <a:r>
              <a:rPr dirty="0" sz="1400"/>
              <a:t>62</a:t>
            </a:r>
            <a:r>
              <a:rPr dirty="0" sz="1400" spc="250"/>
              <a:t> </a:t>
            </a:r>
            <a:r>
              <a:rPr dirty="0" sz="1400" spc="-10"/>
              <a:t>Felsenreich</a:t>
            </a:r>
            <a:r>
              <a:rPr dirty="0" sz="1400" spc="-25"/>
              <a:t> </a:t>
            </a:r>
            <a:r>
              <a:rPr dirty="0" sz="1400"/>
              <a:t>Dm</a:t>
            </a:r>
            <a:r>
              <a:rPr dirty="0" sz="1400" spc="-30"/>
              <a:t> </a:t>
            </a:r>
            <a:r>
              <a:rPr dirty="0" sz="1400"/>
              <a:t>e</a:t>
            </a:r>
            <a:r>
              <a:rPr dirty="0" sz="1400" spc="-25"/>
              <a:t> al.</a:t>
            </a:r>
            <a:endParaRPr sz="1400"/>
          </a:p>
          <a:p>
            <a:pPr marL="12700">
              <a:lnSpc>
                <a:spcPct val="100000"/>
              </a:lnSpc>
              <a:spcBef>
                <a:spcPts val="1530"/>
              </a:spcBef>
              <a:tabLst>
                <a:tab pos="3764915" algn="l"/>
              </a:tabLst>
            </a:pPr>
            <a:r>
              <a:rPr dirty="0" spc="-10"/>
              <a:t>Reinterventi</a:t>
            </a:r>
            <a:r>
              <a:rPr dirty="0" spc="-55"/>
              <a:t> </a:t>
            </a:r>
            <a:r>
              <a:rPr dirty="0"/>
              <a:t>dopo</a:t>
            </a:r>
            <a:r>
              <a:rPr dirty="0" spc="-55"/>
              <a:t> </a:t>
            </a:r>
            <a:r>
              <a:rPr dirty="0"/>
              <a:t>sleeve</a:t>
            </a:r>
            <a:r>
              <a:rPr dirty="0" spc="-50"/>
              <a:t> </a:t>
            </a:r>
            <a:r>
              <a:rPr dirty="0" spc="-10"/>
              <a:t>gastrectomy</a:t>
            </a:r>
            <a:r>
              <a:rPr dirty="0"/>
              <a:t>	20.7</a:t>
            </a:r>
            <a:r>
              <a:rPr dirty="0" spc="-30"/>
              <a:t> </a:t>
            </a:r>
            <a:r>
              <a:rPr dirty="0" spc="-50"/>
              <a:t>%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958850" y="3272789"/>
            <a:ext cx="107314" cy="149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105">
                <a:latin typeface="Trebuchet MS"/>
                <a:cs typeface="Trebuchet MS"/>
              </a:rPr>
              <a:t>●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58850" y="3732529"/>
            <a:ext cx="107314" cy="149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105">
                <a:latin typeface="Trebuchet MS"/>
                <a:cs typeface="Trebuchet MS"/>
              </a:rPr>
              <a:t>●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58850" y="4191000"/>
            <a:ext cx="107314" cy="149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105">
                <a:latin typeface="Trebuchet MS"/>
                <a:cs typeface="Trebuchet MS"/>
              </a:rPr>
              <a:t>●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58850" y="5666740"/>
            <a:ext cx="107314" cy="149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105">
                <a:latin typeface="Trebuchet MS"/>
                <a:cs typeface="Trebuchet MS"/>
              </a:rPr>
              <a:t>●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82700" y="609600"/>
            <a:ext cx="2811780" cy="4927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39"/>
              </a:lnSpc>
              <a:spcBef>
                <a:spcPts val="100"/>
              </a:spcBef>
            </a:pPr>
            <a:r>
              <a:rPr dirty="0" sz="1600" b="1">
                <a:solidFill>
                  <a:srgbClr val="3F3F3F"/>
                </a:solidFill>
                <a:latin typeface="Calibri"/>
                <a:cs typeface="Calibri"/>
              </a:rPr>
              <a:t>OAGB</a:t>
            </a:r>
            <a:r>
              <a:rPr dirty="0" sz="1600" spc="-6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versus</a:t>
            </a:r>
            <a:r>
              <a:rPr dirty="0" sz="1600" spc="-7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3F3F3F"/>
                </a:solidFill>
                <a:latin typeface="Calibri"/>
                <a:cs typeface="Calibri"/>
              </a:rPr>
              <a:t>RYGB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39"/>
              </a:lnSpc>
            </a:pPr>
            <a:r>
              <a:rPr dirty="0" sz="1600" b="1">
                <a:solidFill>
                  <a:srgbClr val="3F3F3F"/>
                </a:solidFill>
                <a:latin typeface="Calibri"/>
                <a:cs typeface="Calibri"/>
              </a:rPr>
              <a:t>COME</a:t>
            </a:r>
            <a:r>
              <a:rPr dirty="0" sz="1600" spc="-4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PROCEDURA</a:t>
            </a:r>
            <a:r>
              <a:rPr dirty="0" sz="16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F3F3F"/>
                </a:solidFill>
                <a:latin typeface="Calibri"/>
                <a:cs typeface="Calibri"/>
              </a:rPr>
              <a:t>REVISIONALE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4850" y="1681480"/>
            <a:ext cx="1346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65">
                <a:latin typeface="Trebuchet MS"/>
                <a:cs typeface="Trebuchet MS"/>
              </a:rPr>
              <a:t>●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8700" y="1576070"/>
            <a:ext cx="35172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6460" algn="l"/>
              </a:tabLst>
            </a:pPr>
            <a:r>
              <a:rPr dirty="0" sz="2400" b="0">
                <a:latin typeface="Calibri"/>
                <a:cs typeface="Calibri"/>
              </a:rPr>
              <a:t>Casistica</a:t>
            </a:r>
            <a:r>
              <a:rPr dirty="0" sz="2400" spc="-75" b="0">
                <a:latin typeface="Calibri"/>
                <a:cs typeface="Calibri"/>
              </a:rPr>
              <a:t> </a:t>
            </a:r>
            <a:r>
              <a:rPr dirty="0" sz="2400" spc="-10" b="0">
                <a:latin typeface="Calibri"/>
                <a:cs typeface="Calibri"/>
              </a:rPr>
              <a:t>SICOB</a:t>
            </a:r>
            <a:r>
              <a:rPr dirty="0" sz="2400" b="0">
                <a:latin typeface="Calibri"/>
                <a:cs typeface="Calibri"/>
              </a:rPr>
              <a:t>	</a:t>
            </a:r>
            <a:r>
              <a:rPr dirty="0" sz="2400" spc="-10" b="0">
                <a:latin typeface="Calibri"/>
                <a:cs typeface="Calibri"/>
              </a:rPr>
              <a:t>2010/2024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009650" y="2768600"/>
          <a:ext cx="4305300" cy="1960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3860"/>
                <a:gridCol w="1285239"/>
              </a:tblGrid>
              <a:tr h="428625">
                <a:tc>
                  <a:txBody>
                    <a:bodyPr/>
                    <a:lstStyle/>
                    <a:p>
                      <a:pPr marL="31750">
                        <a:lnSpc>
                          <a:spcPts val="2280"/>
                        </a:lnSpc>
                        <a:tabLst>
                          <a:tab pos="260985" algn="l"/>
                        </a:tabLst>
                      </a:pPr>
                      <a:r>
                        <a:rPr dirty="0" sz="2400" spc="-5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24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	Sleeve</a:t>
                      </a:r>
                      <a:r>
                        <a:rPr dirty="0" sz="2400" spc="-9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Gastrectomy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2280"/>
                        </a:lnSpc>
                      </a:pPr>
                      <a:r>
                        <a:rPr dirty="0" sz="2400" spc="-1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118.443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55245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24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2400" spc="-3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RNY</a:t>
                      </a:r>
                      <a:r>
                        <a:rPr dirty="0" sz="2400" spc="-3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bypass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7625"/>
                </a:tc>
                <a:tc>
                  <a:txBody>
                    <a:bodyPr/>
                    <a:lstStyle/>
                    <a:p>
                      <a:pPr algn="r" marR="476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2400" spc="-1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34.563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7625"/>
                </a:tc>
              </a:tr>
              <a:tr h="5511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260985" algn="l"/>
                        </a:tabLst>
                      </a:pPr>
                      <a:r>
                        <a:rPr dirty="0" sz="2400" spc="-5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24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2400" spc="-2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OAGB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7625"/>
                </a:tc>
                <a:tc>
                  <a:txBody>
                    <a:bodyPr/>
                    <a:lstStyle/>
                    <a:p>
                      <a:pPr algn="r" marR="501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2400" spc="-1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24.098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7625"/>
                </a:tc>
              </a:tr>
              <a:tr h="4279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4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24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Bendaggio</a:t>
                      </a:r>
                      <a:r>
                        <a:rPr dirty="0" sz="24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gastrico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400" spc="-1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27.330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699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800840" y="5199379"/>
            <a:ext cx="391160" cy="1658620"/>
            <a:chOff x="11800840" y="5199379"/>
            <a:chExt cx="391160" cy="1658620"/>
          </a:xfrm>
        </p:grpSpPr>
        <p:sp>
          <p:nvSpPr>
            <p:cNvPr id="3" name="object 3" descr=""/>
            <p:cNvSpPr/>
            <p:nvPr/>
          </p:nvSpPr>
          <p:spPr>
            <a:xfrm>
              <a:off x="11800840" y="5199379"/>
              <a:ext cx="391160" cy="1658620"/>
            </a:xfrm>
            <a:custGeom>
              <a:avLst/>
              <a:gdLst/>
              <a:ahLst/>
              <a:cxnLst/>
              <a:rect l="l" t="t" r="r" b="b"/>
              <a:pathLst>
                <a:path w="391159" h="1658620">
                  <a:moveTo>
                    <a:pt x="53339" y="1658620"/>
                  </a:moveTo>
                  <a:lnTo>
                    <a:pt x="53339" y="1270"/>
                  </a:lnTo>
                  <a:lnTo>
                    <a:pt x="391159" y="1270"/>
                  </a:lnTo>
                </a:path>
                <a:path w="391159" h="1658620">
                  <a:moveTo>
                    <a:pt x="53339" y="1186180"/>
                  </a:moveTo>
                  <a:lnTo>
                    <a:pt x="337819" y="1186180"/>
                  </a:lnTo>
                </a:path>
                <a:path w="391159" h="1658620">
                  <a:moveTo>
                    <a:pt x="391159" y="593090"/>
                  </a:moveTo>
                  <a:lnTo>
                    <a:pt x="53339" y="593090"/>
                  </a:lnTo>
                </a:path>
                <a:path w="391159" h="1658620">
                  <a:moveTo>
                    <a:pt x="391159" y="0"/>
                  </a:moveTo>
                  <a:lnTo>
                    <a:pt x="53339" y="0"/>
                  </a:lnTo>
                </a:path>
                <a:path w="391159" h="1658620">
                  <a:moveTo>
                    <a:pt x="0" y="1186180"/>
                  </a:moveTo>
                  <a:lnTo>
                    <a:pt x="53339" y="1186180"/>
                  </a:lnTo>
                </a:path>
                <a:path w="391159" h="1658620">
                  <a:moveTo>
                    <a:pt x="0" y="1186180"/>
                  </a:moveTo>
                  <a:lnTo>
                    <a:pt x="53339" y="1186180"/>
                  </a:lnTo>
                </a:path>
                <a:path w="391159" h="1658620">
                  <a:moveTo>
                    <a:pt x="0" y="593090"/>
                  </a:moveTo>
                  <a:lnTo>
                    <a:pt x="53339" y="593090"/>
                  </a:lnTo>
                </a:path>
                <a:path w="391159" h="1658620">
                  <a:moveTo>
                    <a:pt x="0" y="593090"/>
                  </a:moveTo>
                  <a:lnTo>
                    <a:pt x="53339" y="593090"/>
                  </a:lnTo>
                </a:path>
                <a:path w="391159" h="1658620">
                  <a:moveTo>
                    <a:pt x="0" y="0"/>
                  </a:moveTo>
                  <a:lnTo>
                    <a:pt x="53339" y="0"/>
                  </a:lnTo>
                </a:path>
                <a:path w="391159" h="1658620">
                  <a:moveTo>
                    <a:pt x="0" y="0"/>
                  </a:moveTo>
                  <a:lnTo>
                    <a:pt x="53339" y="0"/>
                  </a:lnTo>
                </a:path>
                <a:path w="391159" h="1658620">
                  <a:moveTo>
                    <a:pt x="53339" y="1658620"/>
                  </a:moveTo>
                  <a:lnTo>
                    <a:pt x="53339" y="0"/>
                  </a:lnTo>
                </a:path>
              </a:pathLst>
            </a:custGeom>
            <a:ln w="3175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138660" y="6059169"/>
              <a:ext cx="53340" cy="798830"/>
            </a:xfrm>
            <a:custGeom>
              <a:avLst/>
              <a:gdLst/>
              <a:ahLst/>
              <a:cxnLst/>
              <a:rect l="l" t="t" r="r" b="b"/>
              <a:pathLst>
                <a:path w="53340" h="798829">
                  <a:moveTo>
                    <a:pt x="53340" y="0"/>
                  </a:moveTo>
                  <a:lnTo>
                    <a:pt x="0" y="0"/>
                  </a:lnTo>
                  <a:lnTo>
                    <a:pt x="0" y="798829"/>
                  </a:lnTo>
                  <a:lnTo>
                    <a:pt x="53340" y="798829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448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1685269" y="6292850"/>
            <a:ext cx="96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>
                <a:latin typeface="Arial MT"/>
                <a:cs typeface="Arial MT"/>
              </a:rPr>
              <a:t>8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355089" y="773429"/>
            <a:ext cx="9949180" cy="1120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15"/>
              </a:lnSpc>
              <a:spcBef>
                <a:spcPts val="100"/>
              </a:spcBef>
            </a:pPr>
            <a:r>
              <a:rPr dirty="0" sz="1300" spc="-10" b="1">
                <a:solidFill>
                  <a:srgbClr val="3F3F3F"/>
                </a:solidFill>
                <a:latin typeface="Calibri"/>
                <a:cs typeface="Calibri"/>
              </a:rPr>
              <a:t>Revisional</a:t>
            </a:r>
            <a:r>
              <a:rPr dirty="0" sz="13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3F3F3F"/>
                </a:solidFill>
                <a:latin typeface="Calibri"/>
                <a:cs typeface="Calibri"/>
              </a:rPr>
              <a:t>bariatric</a:t>
            </a:r>
            <a:r>
              <a:rPr dirty="0" sz="13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3F3F3F"/>
                </a:solidFill>
                <a:latin typeface="Calibri"/>
                <a:cs typeface="Calibri"/>
              </a:rPr>
              <a:t>surgery</a:t>
            </a:r>
            <a:r>
              <a:rPr dirty="0" sz="13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3F3F3F"/>
                </a:solidFill>
                <a:latin typeface="Calibri"/>
                <a:cs typeface="Calibri"/>
              </a:rPr>
              <a:t>following</a:t>
            </a:r>
            <a:r>
              <a:rPr dirty="0" sz="13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3F3F3F"/>
                </a:solidFill>
                <a:latin typeface="Calibri"/>
                <a:cs typeface="Calibri"/>
              </a:rPr>
              <a:t>sleeve</a:t>
            </a:r>
            <a:r>
              <a:rPr dirty="0" sz="13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300" spc="-20" b="1">
                <a:solidFill>
                  <a:srgbClr val="3F3F3F"/>
                </a:solidFill>
                <a:latin typeface="Calibri"/>
                <a:cs typeface="Calibri"/>
              </a:rPr>
              <a:t>gastrectomy:</a:t>
            </a:r>
            <a:r>
              <a:rPr dirty="0" sz="13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dirty="0" sz="13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300" spc="-20" b="1">
                <a:solidFill>
                  <a:srgbClr val="3F3F3F"/>
                </a:solidFill>
                <a:latin typeface="Calibri"/>
                <a:cs typeface="Calibri"/>
              </a:rPr>
              <a:t>meta-</a:t>
            </a:r>
            <a:r>
              <a:rPr dirty="0" sz="1300" b="1">
                <a:solidFill>
                  <a:srgbClr val="3F3F3F"/>
                </a:solidFill>
                <a:latin typeface="Calibri"/>
                <a:cs typeface="Calibri"/>
              </a:rPr>
              <a:t>analysis</a:t>
            </a:r>
            <a:r>
              <a:rPr dirty="0" sz="13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3F3F3F"/>
                </a:solidFill>
                <a:latin typeface="Calibri"/>
                <a:cs typeface="Calibri"/>
              </a:rPr>
              <a:t>comparing</a:t>
            </a:r>
            <a:r>
              <a:rPr dirty="0" sz="13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300" spc="-20" b="1">
                <a:solidFill>
                  <a:srgbClr val="3F3F3F"/>
                </a:solidFill>
                <a:latin typeface="Calibri"/>
                <a:cs typeface="Calibri"/>
              </a:rPr>
              <a:t>Roux-</a:t>
            </a:r>
            <a:r>
              <a:rPr dirty="0" sz="1300" spc="-10" b="1">
                <a:solidFill>
                  <a:srgbClr val="3F3F3F"/>
                </a:solidFill>
                <a:latin typeface="Calibri"/>
                <a:cs typeface="Calibri"/>
              </a:rPr>
              <a:t>en-</a:t>
            </a:r>
            <a:r>
              <a:rPr dirty="0" sz="1300" b="1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dirty="0" sz="13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3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3F3F3F"/>
                </a:solidFill>
                <a:latin typeface="Calibri"/>
                <a:cs typeface="Calibri"/>
              </a:rPr>
              <a:t>bypass</a:t>
            </a:r>
            <a:r>
              <a:rPr dirty="0" sz="13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dirty="0" sz="13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3F3F3F"/>
                </a:solidFill>
                <a:latin typeface="Calibri"/>
                <a:cs typeface="Calibri"/>
              </a:rPr>
              <a:t>one</a:t>
            </a:r>
            <a:r>
              <a:rPr dirty="0" sz="13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3F3F3F"/>
                </a:solidFill>
                <a:latin typeface="Calibri"/>
                <a:cs typeface="Calibri"/>
              </a:rPr>
              <a:t>anastomosis</a:t>
            </a:r>
            <a:r>
              <a:rPr dirty="0" sz="13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3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3F3F3F"/>
                </a:solidFill>
                <a:latin typeface="Calibri"/>
                <a:cs typeface="Calibri"/>
              </a:rPr>
              <a:t>bypass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225"/>
              </a:lnSpc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Ann</a:t>
            </a:r>
            <a:r>
              <a:rPr dirty="0" sz="11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Coll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Surg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Engl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70"/>
              </a:lnSpc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r>
              <a:rPr dirty="0" sz="1100" spc="-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2024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Jul</a:t>
            </a:r>
            <a:r>
              <a:rPr dirty="0" sz="1100" spc="-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31;107(3):180–187.</a:t>
            </a:r>
            <a:r>
              <a:rPr dirty="0" sz="1100" spc="24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G.Santoro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et</a:t>
            </a:r>
            <a:r>
              <a:rPr dirty="0" sz="1100" spc="-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25" b="1">
                <a:solidFill>
                  <a:srgbClr val="3F3F3F"/>
                </a:solidFill>
                <a:latin typeface="Calibri"/>
                <a:cs typeface="Calibri"/>
              </a:rPr>
              <a:t>Al.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5"/>
              </a:spcBef>
            </a:pPr>
            <a:endParaRPr sz="1100">
              <a:latin typeface="Calibri"/>
              <a:cs typeface="Calibri"/>
            </a:endParaRPr>
          </a:p>
          <a:p>
            <a:pPr marL="1030605">
              <a:lnSpc>
                <a:spcPct val="100000"/>
              </a:lnSpc>
              <a:tabLst>
                <a:tab pos="2069464" algn="l"/>
                <a:tab pos="3929379" algn="l"/>
                <a:tab pos="6051550" algn="l"/>
                <a:tab pos="7532370" algn="l"/>
              </a:tabLst>
            </a:pPr>
            <a:r>
              <a:rPr dirty="0" sz="1800" spc="-20">
                <a:latin typeface="Arial MT"/>
                <a:cs typeface="Arial MT"/>
              </a:rPr>
              <a:t>Year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Country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Journal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Design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20">
                <a:latin typeface="Arial MT"/>
                <a:cs typeface="Arial MT"/>
              </a:rPr>
              <a:t>Follow-</a:t>
            </a:r>
            <a:r>
              <a:rPr dirty="0" sz="1800" spc="-25">
                <a:latin typeface="Arial MT"/>
                <a:cs typeface="Arial MT"/>
              </a:rPr>
              <a:t>up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619230" y="5701029"/>
            <a:ext cx="16256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 MT"/>
                <a:cs typeface="Arial MT"/>
              </a:rPr>
              <a:t>10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619230" y="5107940"/>
            <a:ext cx="16256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 MT"/>
                <a:cs typeface="Arial MT"/>
              </a:rPr>
              <a:t>12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01929" y="1593850"/>
            <a:ext cx="6972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 MT"/>
                <a:cs typeface="Arial MT"/>
              </a:rPr>
              <a:t>Author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01929" y="2105659"/>
            <a:ext cx="9470390" cy="3382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  <a:tabLst>
                <a:tab pos="7400290" algn="l"/>
              </a:tabLst>
            </a:pPr>
            <a:r>
              <a:rPr dirty="0" sz="1800">
                <a:latin typeface="Arial MT"/>
                <a:cs typeface="Arial MT"/>
              </a:rPr>
              <a:t>Chiappetta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</a:t>
            </a:r>
            <a:r>
              <a:rPr dirty="0" sz="1800" spc="305">
                <a:latin typeface="Arial MT"/>
                <a:cs typeface="Arial MT"/>
              </a:rPr>
              <a:t>     </a:t>
            </a:r>
            <a:r>
              <a:rPr dirty="0" sz="1800">
                <a:latin typeface="Arial MT"/>
                <a:cs typeface="Arial MT"/>
              </a:rPr>
              <a:t>2018</a:t>
            </a:r>
            <a:r>
              <a:rPr dirty="0" sz="1800" spc="340">
                <a:latin typeface="Arial MT"/>
                <a:cs typeface="Arial MT"/>
              </a:rPr>
              <a:t>   </a:t>
            </a:r>
            <a:r>
              <a:rPr dirty="0" sz="1800">
                <a:latin typeface="Arial MT"/>
                <a:cs typeface="Arial MT"/>
              </a:rPr>
              <a:t>Germany/Italy</a:t>
            </a:r>
            <a:r>
              <a:rPr dirty="0" sz="1800" spc="320">
                <a:latin typeface="Arial MT"/>
                <a:cs typeface="Arial MT"/>
              </a:rPr>
              <a:t>   </a:t>
            </a:r>
            <a:r>
              <a:rPr dirty="0" sz="1800">
                <a:latin typeface="Arial MT"/>
                <a:cs typeface="Arial MT"/>
              </a:rPr>
              <a:t>Obesity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Surgery</a:t>
            </a:r>
            <a:r>
              <a:rPr dirty="0" sz="1800">
                <a:latin typeface="Arial MT"/>
                <a:cs typeface="Arial MT"/>
              </a:rPr>
              <a:t>	Retrospective</a:t>
            </a:r>
            <a:r>
              <a:rPr dirty="0" sz="1800" spc="375">
                <a:latin typeface="Arial MT"/>
                <a:cs typeface="Arial MT"/>
              </a:rPr>
              <a:t>   </a:t>
            </a:r>
            <a:r>
              <a:rPr dirty="0" sz="1800" spc="-25">
                <a:latin typeface="Arial MT"/>
                <a:cs typeface="Arial MT"/>
              </a:rPr>
              <a:t>12</a:t>
            </a:r>
            <a:endParaRPr sz="1800">
              <a:latin typeface="Arial MT"/>
              <a:cs typeface="Arial MT"/>
            </a:endParaRPr>
          </a:p>
          <a:p>
            <a:pPr algn="just" marL="12700" marR="5080">
              <a:lnSpc>
                <a:spcPct val="186900"/>
              </a:lnSpc>
              <a:tabLst>
                <a:tab pos="2127885" algn="l"/>
                <a:tab pos="4695825" algn="l"/>
                <a:tab pos="7410450" algn="l"/>
                <a:tab pos="7463790" algn="l"/>
                <a:tab pos="7519670" algn="l"/>
              </a:tabLst>
            </a:pPr>
            <a:r>
              <a:rPr dirty="0" sz="1800">
                <a:latin typeface="Arial MT"/>
                <a:cs typeface="Arial MT"/>
              </a:rPr>
              <a:t>Rayman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al</a:t>
            </a:r>
            <a:r>
              <a:rPr dirty="0" sz="1800">
                <a:latin typeface="Arial MT"/>
                <a:cs typeface="Arial MT"/>
              </a:rPr>
              <a:t>	2021</a:t>
            </a:r>
            <a:r>
              <a:rPr dirty="0" sz="1800" spc="315">
                <a:latin typeface="Arial MT"/>
                <a:cs typeface="Arial MT"/>
              </a:rPr>
              <a:t>   </a:t>
            </a:r>
            <a:r>
              <a:rPr dirty="0" sz="1800" spc="-10">
                <a:latin typeface="Arial MT"/>
                <a:cs typeface="Arial MT"/>
              </a:rPr>
              <a:t>Israel</a:t>
            </a:r>
            <a:r>
              <a:rPr dirty="0" sz="1800">
                <a:latin typeface="Arial MT"/>
                <a:cs typeface="Arial MT"/>
              </a:rPr>
              <a:t>	Obesity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Surgery</a:t>
            </a:r>
            <a:r>
              <a:rPr dirty="0" sz="1800">
                <a:latin typeface="Arial MT"/>
                <a:cs typeface="Arial MT"/>
              </a:rPr>
              <a:t>	Retrospective</a:t>
            </a:r>
            <a:r>
              <a:rPr dirty="0" sz="1800" spc="355">
                <a:latin typeface="Arial MT"/>
                <a:cs typeface="Arial MT"/>
              </a:rPr>
              <a:t>   </a:t>
            </a:r>
            <a:r>
              <a:rPr dirty="0" sz="1800" spc="-25">
                <a:latin typeface="Arial MT"/>
                <a:cs typeface="Arial MT"/>
              </a:rPr>
              <a:t>32 </a:t>
            </a:r>
            <a:r>
              <a:rPr dirty="0" sz="1800">
                <a:latin typeface="Arial MT"/>
                <a:cs typeface="Arial MT"/>
              </a:rPr>
              <a:t>Rheinwalt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</a:t>
            </a:r>
            <a:r>
              <a:rPr dirty="0" sz="1800" spc="470">
                <a:latin typeface="Arial MT"/>
                <a:cs typeface="Arial MT"/>
              </a:rPr>
              <a:t>     </a:t>
            </a:r>
            <a:r>
              <a:rPr dirty="0" sz="1800">
                <a:latin typeface="Arial MT"/>
                <a:cs typeface="Arial MT"/>
              </a:rPr>
              <a:t>2022</a:t>
            </a:r>
            <a:r>
              <a:rPr dirty="0" sz="1800" spc="340">
                <a:latin typeface="Arial MT"/>
                <a:cs typeface="Arial MT"/>
              </a:rPr>
              <a:t>   </a:t>
            </a:r>
            <a:r>
              <a:rPr dirty="0" sz="1800">
                <a:latin typeface="Arial MT"/>
                <a:cs typeface="Arial MT"/>
              </a:rPr>
              <a:t>Germany</a:t>
            </a:r>
            <a:r>
              <a:rPr dirty="0" sz="1800" spc="330">
                <a:latin typeface="Arial MT"/>
                <a:cs typeface="Arial MT"/>
              </a:rPr>
              <a:t>     </a:t>
            </a:r>
            <a:r>
              <a:rPr dirty="0" sz="1800">
                <a:latin typeface="Arial MT"/>
                <a:cs typeface="Arial MT"/>
              </a:rPr>
              <a:t>World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Journal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Surgery</a:t>
            </a:r>
            <a:r>
              <a:rPr dirty="0" sz="1800" spc="465">
                <a:latin typeface="Arial MT"/>
                <a:cs typeface="Arial MT"/>
              </a:rPr>
              <a:t>    </a:t>
            </a:r>
            <a:r>
              <a:rPr dirty="0" sz="1800">
                <a:latin typeface="Arial MT"/>
                <a:cs typeface="Arial MT"/>
              </a:rPr>
              <a:t>Retrospective</a:t>
            </a:r>
            <a:r>
              <a:rPr dirty="0" sz="1800" spc="215">
                <a:latin typeface="Arial MT"/>
                <a:cs typeface="Arial MT"/>
              </a:rPr>
              <a:t>   </a:t>
            </a:r>
            <a:r>
              <a:rPr dirty="0" sz="1800" spc="-25">
                <a:latin typeface="Arial MT"/>
                <a:cs typeface="Arial MT"/>
              </a:rPr>
              <a:t>24 </a:t>
            </a:r>
            <a:r>
              <a:rPr dirty="0" sz="1800">
                <a:latin typeface="Arial MT"/>
                <a:cs typeface="Arial MT"/>
              </a:rPr>
              <a:t>Felsenreich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 al</a:t>
            </a:r>
            <a:r>
              <a:rPr dirty="0" sz="1800" spc="360">
                <a:latin typeface="Arial MT"/>
                <a:cs typeface="Arial MT"/>
              </a:rPr>
              <a:t>    </a:t>
            </a:r>
            <a:r>
              <a:rPr dirty="0" sz="1800">
                <a:latin typeface="Arial MT"/>
                <a:cs typeface="Arial MT"/>
              </a:rPr>
              <a:t>2022</a:t>
            </a:r>
            <a:r>
              <a:rPr dirty="0" sz="1800" spc="325">
                <a:latin typeface="Arial MT"/>
                <a:cs typeface="Arial MT"/>
              </a:rPr>
              <a:t>   </a:t>
            </a:r>
            <a:r>
              <a:rPr dirty="0" sz="1800" spc="-10">
                <a:latin typeface="Arial MT"/>
                <a:cs typeface="Arial MT"/>
              </a:rPr>
              <a:t>Austria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4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Obesity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Surgery</a:t>
            </a:r>
            <a:r>
              <a:rPr dirty="0" sz="1800">
                <a:latin typeface="Arial MT"/>
                <a:cs typeface="Arial MT"/>
              </a:rPr>
              <a:t>		Retrospective</a:t>
            </a:r>
            <a:r>
              <a:rPr dirty="0" sz="1800" spc="375">
                <a:latin typeface="Arial MT"/>
                <a:cs typeface="Arial MT"/>
              </a:rPr>
              <a:t>   </a:t>
            </a:r>
            <a:r>
              <a:rPr dirty="0" sz="1800" spc="-25">
                <a:latin typeface="Arial MT"/>
                <a:cs typeface="Arial MT"/>
              </a:rPr>
              <a:t>60 </a:t>
            </a:r>
            <a:r>
              <a:rPr dirty="0" sz="1800">
                <a:latin typeface="Arial MT"/>
                <a:cs typeface="Arial MT"/>
              </a:rPr>
              <a:t>Auricchio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al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4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2022</a:t>
            </a:r>
            <a:r>
              <a:rPr dirty="0" sz="1800" spc="490">
                <a:latin typeface="Arial MT"/>
                <a:cs typeface="Arial MT"/>
              </a:rPr>
              <a:t>   </a:t>
            </a:r>
            <a:r>
              <a:rPr dirty="0" sz="1800" spc="-10">
                <a:latin typeface="Arial MT"/>
                <a:cs typeface="Arial MT"/>
              </a:rPr>
              <a:t>Italy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Surgeries</a:t>
            </a:r>
            <a:r>
              <a:rPr dirty="0" sz="1800">
                <a:latin typeface="Arial MT"/>
                <a:cs typeface="Arial MT"/>
              </a:rPr>
              <a:t>			Retrospective</a:t>
            </a:r>
            <a:r>
              <a:rPr dirty="0" sz="1800" spc="229">
                <a:latin typeface="Arial MT"/>
                <a:cs typeface="Arial MT"/>
              </a:rPr>
              <a:t>   </a:t>
            </a:r>
            <a:r>
              <a:rPr dirty="0" sz="1800" spc="-25">
                <a:latin typeface="Arial MT"/>
                <a:cs typeface="Arial MT"/>
              </a:rPr>
              <a:t>12 </a:t>
            </a:r>
            <a:r>
              <a:rPr dirty="0" sz="1800" spc="-90">
                <a:latin typeface="Arial MT"/>
                <a:cs typeface="Arial MT"/>
              </a:rPr>
              <a:t>Wilczyński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al.</a:t>
            </a:r>
            <a:r>
              <a:rPr dirty="0" sz="1800" spc="465">
                <a:latin typeface="Arial MT"/>
                <a:cs typeface="Arial MT"/>
              </a:rPr>
              <a:t>    </a:t>
            </a:r>
            <a:r>
              <a:rPr dirty="0" sz="1800">
                <a:latin typeface="Arial MT"/>
                <a:cs typeface="Arial MT"/>
              </a:rPr>
              <a:t>2022</a:t>
            </a:r>
            <a:r>
              <a:rPr dirty="0" sz="1800" spc="260">
                <a:latin typeface="Arial MT"/>
                <a:cs typeface="Arial MT"/>
              </a:rPr>
              <a:t>    </a:t>
            </a:r>
            <a:r>
              <a:rPr dirty="0" sz="1800">
                <a:latin typeface="Arial MT"/>
                <a:cs typeface="Arial MT"/>
              </a:rPr>
              <a:t>Poland</a:t>
            </a:r>
            <a:r>
              <a:rPr dirty="0" sz="1800" spc="490">
                <a:latin typeface="Arial MT"/>
                <a:cs typeface="Arial MT"/>
              </a:rPr>
              <a:t>     </a:t>
            </a:r>
            <a:r>
              <a:rPr dirty="0" sz="1800">
                <a:latin typeface="Arial MT"/>
                <a:cs typeface="Arial MT"/>
              </a:rPr>
              <a:t>J.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 Gastrointestinal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Surger</a:t>
            </a:r>
            <a:r>
              <a:rPr dirty="0" sz="1800" spc="320">
                <a:latin typeface="Arial MT"/>
                <a:cs typeface="Arial MT"/>
              </a:rPr>
              <a:t>   </a:t>
            </a:r>
            <a:r>
              <a:rPr dirty="0" sz="1800">
                <a:latin typeface="Arial MT"/>
                <a:cs typeface="Arial MT"/>
              </a:rPr>
              <a:t>Retrospective</a:t>
            </a:r>
            <a:r>
              <a:rPr dirty="0" sz="1800" spc="225">
                <a:latin typeface="Arial MT"/>
                <a:cs typeface="Arial MT"/>
              </a:rPr>
              <a:t>   </a:t>
            </a:r>
            <a:r>
              <a:rPr dirty="0" sz="1800" spc="-25">
                <a:latin typeface="Arial MT"/>
                <a:cs typeface="Arial MT"/>
              </a:rPr>
              <a:t>60</a:t>
            </a:r>
            <a:endParaRPr sz="18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  <a:spcBef>
                <a:spcPts val="1920"/>
              </a:spcBef>
              <a:tabLst>
                <a:tab pos="2127885" algn="l"/>
                <a:tab pos="4827905" algn="l"/>
                <a:tab pos="7530465" algn="l"/>
                <a:tab pos="9199880" algn="l"/>
              </a:tabLst>
            </a:pPr>
            <a:r>
              <a:rPr dirty="0" sz="1800">
                <a:latin typeface="Arial MT"/>
                <a:cs typeface="Arial MT"/>
              </a:rPr>
              <a:t>Hany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-25">
                <a:latin typeface="Arial MT"/>
                <a:cs typeface="Arial MT"/>
              </a:rPr>
              <a:t> al</a:t>
            </a:r>
            <a:r>
              <a:rPr dirty="0" sz="1800">
                <a:latin typeface="Arial MT"/>
                <a:cs typeface="Arial MT"/>
              </a:rPr>
              <a:t>	2022</a:t>
            </a:r>
            <a:r>
              <a:rPr dirty="0" sz="1800" spc="270">
                <a:latin typeface="Arial MT"/>
                <a:cs typeface="Arial MT"/>
              </a:rPr>
              <a:t>    </a:t>
            </a:r>
            <a:r>
              <a:rPr dirty="0" sz="1800" spc="-10">
                <a:latin typeface="Arial MT"/>
                <a:cs typeface="Arial MT"/>
              </a:rPr>
              <a:t>Egypt</a:t>
            </a:r>
            <a:r>
              <a:rPr dirty="0" sz="1800">
                <a:latin typeface="Arial MT"/>
                <a:cs typeface="Arial MT"/>
              </a:rPr>
              <a:t>	Obesity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Surgery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 b="1">
                <a:latin typeface="Arial"/>
                <a:cs typeface="Arial"/>
              </a:rPr>
              <a:t>R.C.T.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25">
                <a:latin typeface="Arial MT"/>
                <a:cs typeface="Arial MT"/>
              </a:rPr>
              <a:t>24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01929" y="5958840"/>
            <a:ext cx="756665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1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total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802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patients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met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inclusion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criteria: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390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OAGB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412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RYGB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6900" y="561340"/>
            <a:ext cx="10822940" cy="551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35"/>
              </a:lnSpc>
              <a:spcBef>
                <a:spcPts val="100"/>
              </a:spcBef>
            </a:pP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Revisional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bariatric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surgery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following</a:t>
            </a:r>
            <a:r>
              <a:rPr dirty="0" sz="1400" spc="-4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sleeve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gastrectomy: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meta-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analysis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comparing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Roux-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en-Y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bypass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one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anastomosis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bypass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230"/>
              </a:lnSpc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Ann</a:t>
            </a:r>
            <a:r>
              <a:rPr dirty="0" sz="11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Coll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Surg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Engl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75"/>
              </a:lnSpc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r>
              <a:rPr dirty="0" sz="1100" spc="-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2024 Jul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31;107(3):180–187.</a:t>
            </a:r>
            <a:r>
              <a:rPr dirty="0" sz="1100" spc="2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G.Santoro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et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25" b="1">
                <a:solidFill>
                  <a:srgbClr val="3F3F3F"/>
                </a:solidFill>
                <a:latin typeface="Calibri"/>
                <a:cs typeface="Calibri"/>
              </a:rPr>
              <a:t>Al.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7310" y="1789429"/>
            <a:ext cx="116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25">
                <a:latin typeface="Trebuchet MS"/>
                <a:cs typeface="Trebuchet MS"/>
              </a:rPr>
              <a:t>●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1159" y="1701800"/>
            <a:ext cx="74866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Author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90319" y="1701800"/>
            <a:ext cx="279844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solidFill>
                  <a:srgbClr val="3F3F3F"/>
                </a:solidFill>
                <a:latin typeface="Calibri"/>
                <a:cs typeface="Calibri"/>
              </a:rPr>
              <a:t>Pre-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revisional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BMI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(kg/m2)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134102" y="1701800"/>
            <a:ext cx="289750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30">
                <a:solidFill>
                  <a:srgbClr val="3F3F3F"/>
                </a:solidFill>
                <a:latin typeface="Calibri"/>
                <a:cs typeface="Calibri"/>
              </a:rPr>
              <a:t>Post-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revisional</a:t>
            </a:r>
            <a:r>
              <a:rPr dirty="0" sz="2000" spc="-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BMI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(kg/m2)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7310" y="2279650"/>
            <a:ext cx="116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25">
                <a:latin typeface="Trebuchet MS"/>
                <a:cs typeface="Trebuchet MS"/>
              </a:rPr>
              <a:t>●</a:t>
            </a:r>
            <a:endParaRPr sz="900">
              <a:latin typeface="Trebuchet MS"/>
              <a:cs typeface="Trebuchet MS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372109" y="2269489"/>
          <a:ext cx="7784465" cy="2707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1685"/>
                <a:gridCol w="1475105"/>
                <a:gridCol w="1464945"/>
                <a:gridCol w="1482725"/>
                <a:gridCol w="1235075"/>
              </a:tblGrid>
              <a:tr h="372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ts val="1900"/>
                        </a:lnSpc>
                      </a:pPr>
                      <a:r>
                        <a:rPr dirty="0" sz="2000" spc="-2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OAGB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900"/>
                        </a:lnSpc>
                      </a:pPr>
                      <a:r>
                        <a:rPr dirty="0" sz="2000" spc="-2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RYGB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900"/>
                        </a:lnSpc>
                      </a:pPr>
                      <a:r>
                        <a:rPr dirty="0" sz="2000" spc="-2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OAGB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ts val="1900"/>
                        </a:lnSpc>
                      </a:pPr>
                      <a:r>
                        <a:rPr dirty="0" sz="2000" spc="-2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RYGB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902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000" spc="-1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Chiappetta</a:t>
                      </a:r>
                      <a:r>
                        <a:rPr dirty="0" sz="2000" spc="-4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2000" spc="-4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45.7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36.6</a:t>
                      </a:r>
                      <a:r>
                        <a:rPr dirty="0" sz="2000" spc="-7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5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6.9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36.6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6.3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33.5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5.6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</a:tr>
              <a:tr h="4914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Rayman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2000" spc="-6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41.6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5.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algn="r" marR="28511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39.6</a:t>
                      </a:r>
                      <a:r>
                        <a:rPr dirty="0" sz="2000" spc="-6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5.0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31.8</a:t>
                      </a:r>
                      <a:r>
                        <a:rPr dirty="0" sz="2000" spc="-7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5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5.3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33.3</a:t>
                      </a:r>
                      <a:r>
                        <a:rPr dirty="0" sz="2000" spc="-6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5.0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</a:tr>
              <a:tr h="4908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 spc="-1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Rheinwalt</a:t>
                      </a:r>
                      <a:r>
                        <a:rPr dirty="0" sz="2000" spc="-3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2000" spc="-3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 spc="-2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45.5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 spc="-2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39.3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</a:tr>
              <a:tr h="4908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000" spc="-1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Felsenreich</a:t>
                      </a:r>
                      <a:r>
                        <a:rPr dirty="0" sz="2000" spc="-3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2000" spc="-4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45.0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7.3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algn="r" marR="28384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38.6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8.6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algn="r" marR="793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30.3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8.5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31.4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8.1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</a:tr>
              <a:tr h="37211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Hany</a:t>
                      </a:r>
                      <a:r>
                        <a:rPr dirty="0" sz="2000" spc="-4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2000" spc="-4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45.1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8.3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algn="r" marR="29273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44.9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6.6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algn="r" marR="7937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27.8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2.2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27.4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3.1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67310" y="2771140"/>
            <a:ext cx="116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25">
                <a:latin typeface="Trebuchet MS"/>
                <a:cs typeface="Trebuchet MS"/>
              </a:rPr>
              <a:t>●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7310" y="3262629"/>
            <a:ext cx="116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25">
                <a:latin typeface="Trebuchet MS"/>
                <a:cs typeface="Trebuchet MS"/>
              </a:rPr>
              <a:t>●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7310" y="3752850"/>
            <a:ext cx="116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25">
                <a:latin typeface="Trebuchet MS"/>
                <a:cs typeface="Trebuchet MS"/>
              </a:rPr>
              <a:t>●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7310" y="4244340"/>
            <a:ext cx="116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25">
                <a:latin typeface="Trebuchet MS"/>
                <a:cs typeface="Trebuchet MS"/>
              </a:rPr>
              <a:t>●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7310" y="4734559"/>
            <a:ext cx="116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25">
                <a:latin typeface="Trebuchet MS"/>
                <a:cs typeface="Trebuchet MS"/>
              </a:rPr>
              <a:t>●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91159" y="5135879"/>
            <a:ext cx="7626984" cy="675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F3F3F"/>
                </a:solidFill>
                <a:latin typeface="Calibri"/>
                <a:cs typeface="Calibri"/>
              </a:rPr>
              <a:t>Pre-</a:t>
            </a:r>
            <a:r>
              <a:rPr dirty="0" sz="2400" spc="-7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dirty="0" sz="2400" spc="-7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3F3F3F"/>
                </a:solidFill>
                <a:latin typeface="Calibri"/>
                <a:cs typeface="Calibri"/>
              </a:rPr>
              <a:t>post-</a:t>
            </a:r>
            <a:r>
              <a:rPr dirty="0" sz="2400" spc="-10">
                <a:solidFill>
                  <a:srgbClr val="3F3F3F"/>
                </a:solidFill>
                <a:latin typeface="Calibri"/>
                <a:cs typeface="Calibri"/>
              </a:rPr>
              <a:t>revisional</a:t>
            </a:r>
            <a:r>
              <a:rPr dirty="0" sz="2400" spc="-7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F3F3F"/>
                </a:solidFill>
                <a:latin typeface="Calibri"/>
                <a:cs typeface="Calibri"/>
              </a:rPr>
              <a:t>surgery</a:t>
            </a:r>
            <a:r>
              <a:rPr dirty="0" sz="2400" spc="-6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3F3F3F"/>
                </a:solidFill>
                <a:latin typeface="Calibri"/>
                <a:cs typeface="Calibri"/>
              </a:rPr>
              <a:t>BMI</a:t>
            </a:r>
            <a:endParaRPr sz="24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  <a:spcBef>
                <a:spcPts val="80"/>
              </a:spcBef>
            </a:pP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with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no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F3F3F"/>
                </a:solidFill>
                <a:latin typeface="Calibri"/>
                <a:cs typeface="Calibri"/>
              </a:rPr>
              <a:t>statistically</a:t>
            </a:r>
            <a:r>
              <a:rPr dirty="0" sz="18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significant</a:t>
            </a:r>
            <a:r>
              <a:rPr dirty="0" sz="18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difference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between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two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groups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(p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=</a:t>
            </a:r>
            <a:r>
              <a:rPr dirty="0" sz="18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0.1882)</a:t>
            </a:r>
            <a:r>
              <a:rPr dirty="0" sz="1800" spc="6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5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6900" y="636270"/>
            <a:ext cx="10822940" cy="551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35"/>
              </a:lnSpc>
              <a:spcBef>
                <a:spcPts val="100"/>
              </a:spcBef>
            </a:pP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Revisional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bariatric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surgery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following</a:t>
            </a:r>
            <a:r>
              <a:rPr dirty="0" sz="1400" spc="-4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sleeve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gastrectomy: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dirty="0" sz="14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meta-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analysis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comparing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Roux-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en-Y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bypass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dirty="0" sz="14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one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anastomosis</a:t>
            </a:r>
            <a:r>
              <a:rPr dirty="0" sz="14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F3F3F"/>
                </a:solidFill>
                <a:latin typeface="Calibri"/>
                <a:cs typeface="Calibri"/>
              </a:rPr>
              <a:t>gastric</a:t>
            </a:r>
            <a:r>
              <a:rPr dirty="0" sz="1400" spc="-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F3F3F"/>
                </a:solidFill>
                <a:latin typeface="Calibri"/>
                <a:cs typeface="Calibri"/>
              </a:rPr>
              <a:t>bypass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230"/>
              </a:lnSpc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Ann</a:t>
            </a:r>
            <a:r>
              <a:rPr dirty="0" sz="11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Coll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Surg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20" b="1">
                <a:solidFill>
                  <a:srgbClr val="3F3F3F"/>
                </a:solidFill>
                <a:latin typeface="Calibri"/>
                <a:cs typeface="Calibri"/>
              </a:rPr>
              <a:t>Engl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75"/>
              </a:lnSpc>
            </a:pP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r>
              <a:rPr dirty="0" sz="1100" spc="-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2024 Jul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31;107(3):180–187.</a:t>
            </a:r>
            <a:r>
              <a:rPr dirty="0" sz="1100" spc="24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G.Santoro</a:t>
            </a:r>
            <a:r>
              <a:rPr dirty="0" sz="1100" spc="-1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F3F3F"/>
                </a:solidFill>
                <a:latin typeface="Calibri"/>
                <a:cs typeface="Calibri"/>
              </a:rPr>
              <a:t>et</a:t>
            </a:r>
            <a:r>
              <a:rPr dirty="0" sz="1100" spc="-1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100" spc="-25" b="1">
                <a:solidFill>
                  <a:srgbClr val="3F3F3F"/>
                </a:solidFill>
                <a:latin typeface="Calibri"/>
                <a:cs typeface="Calibri"/>
              </a:rPr>
              <a:t>Al.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7310" y="1789429"/>
            <a:ext cx="116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25">
                <a:latin typeface="Trebuchet MS"/>
                <a:cs typeface="Trebuchet MS"/>
              </a:rPr>
              <a:t>●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1159" y="1701800"/>
            <a:ext cx="74866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Author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90319" y="1701800"/>
            <a:ext cx="279844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solidFill>
                  <a:srgbClr val="3F3F3F"/>
                </a:solidFill>
                <a:latin typeface="Calibri"/>
                <a:cs typeface="Calibri"/>
              </a:rPr>
              <a:t>Pre-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revisional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BMI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(kg/m2)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134102" y="1701800"/>
            <a:ext cx="289750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30">
                <a:solidFill>
                  <a:srgbClr val="3F3F3F"/>
                </a:solidFill>
                <a:latin typeface="Calibri"/>
                <a:cs typeface="Calibri"/>
              </a:rPr>
              <a:t>Post-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revisional</a:t>
            </a:r>
            <a:r>
              <a:rPr dirty="0" sz="2000" spc="-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F3F3F"/>
                </a:solidFill>
                <a:latin typeface="Calibri"/>
                <a:cs typeface="Calibri"/>
              </a:rPr>
              <a:t>BMI </a:t>
            </a:r>
            <a:r>
              <a:rPr dirty="0" sz="2000" spc="-10">
                <a:solidFill>
                  <a:srgbClr val="3F3F3F"/>
                </a:solidFill>
                <a:latin typeface="Calibri"/>
                <a:cs typeface="Calibri"/>
              </a:rPr>
              <a:t>(kg/m2)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7310" y="2279650"/>
            <a:ext cx="116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25">
                <a:latin typeface="Trebuchet MS"/>
                <a:cs typeface="Trebuchet MS"/>
              </a:rPr>
              <a:t>●</a:t>
            </a:r>
            <a:endParaRPr sz="900">
              <a:latin typeface="Trebuchet MS"/>
              <a:cs typeface="Trebuchet MS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372109" y="2269489"/>
          <a:ext cx="7784465" cy="2707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1685"/>
                <a:gridCol w="1475105"/>
                <a:gridCol w="1464945"/>
                <a:gridCol w="1482725"/>
                <a:gridCol w="1235075"/>
              </a:tblGrid>
              <a:tr h="372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ts val="1900"/>
                        </a:lnSpc>
                      </a:pPr>
                      <a:r>
                        <a:rPr dirty="0" sz="2000" spc="-2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OAGB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900"/>
                        </a:lnSpc>
                      </a:pPr>
                      <a:r>
                        <a:rPr dirty="0" sz="2000" spc="-2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RYGB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900"/>
                        </a:lnSpc>
                      </a:pPr>
                      <a:r>
                        <a:rPr dirty="0" sz="2000" spc="-2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OAGB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ts val="1900"/>
                        </a:lnSpc>
                      </a:pPr>
                      <a:r>
                        <a:rPr dirty="0" sz="2000" spc="-2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RYGB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902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000" spc="-1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Chiappetta</a:t>
                      </a:r>
                      <a:r>
                        <a:rPr dirty="0" sz="2000" spc="-4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2000" spc="-4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45.7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36.6</a:t>
                      </a:r>
                      <a:r>
                        <a:rPr dirty="0" sz="2000" spc="-7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5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6.9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36.6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6.3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33.5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5.6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</a:tr>
              <a:tr h="4914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Rayman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2000" spc="-6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41.6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5.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algn="r" marR="28511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39.6</a:t>
                      </a:r>
                      <a:r>
                        <a:rPr dirty="0" sz="2000" spc="-6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5.0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31.8</a:t>
                      </a:r>
                      <a:r>
                        <a:rPr dirty="0" sz="2000" spc="-7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5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5.3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33.3</a:t>
                      </a:r>
                      <a:r>
                        <a:rPr dirty="0" sz="2000" spc="-6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5.0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</a:tr>
              <a:tr h="4908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 spc="-1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Rheinwalt</a:t>
                      </a:r>
                      <a:r>
                        <a:rPr dirty="0" sz="2000" spc="-3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2000" spc="-3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 spc="-2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45.5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 spc="-2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39.3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</a:tr>
              <a:tr h="4908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000" spc="-1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Felsenreich</a:t>
                      </a:r>
                      <a:r>
                        <a:rPr dirty="0" sz="2000" spc="-3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2000" spc="-4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45.0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7.3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algn="r" marR="28384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38.6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8.6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algn="r" marR="793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30.3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8.5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31.4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8.1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</a:tr>
              <a:tr h="37211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Hany</a:t>
                      </a:r>
                      <a:r>
                        <a:rPr dirty="0" sz="2000" spc="-4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2000" spc="-4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45.1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8.3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algn="r" marR="29273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44.9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6.6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algn="r" marR="7937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27.8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2.2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27.4</a:t>
                      </a:r>
                      <a:r>
                        <a:rPr dirty="0" sz="2000" spc="-6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7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3.1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55244"/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67310" y="2771140"/>
            <a:ext cx="116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25">
                <a:latin typeface="Trebuchet MS"/>
                <a:cs typeface="Trebuchet MS"/>
              </a:rPr>
              <a:t>●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7310" y="3262629"/>
            <a:ext cx="116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25">
                <a:latin typeface="Trebuchet MS"/>
                <a:cs typeface="Trebuchet MS"/>
              </a:rPr>
              <a:t>●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7310" y="3752850"/>
            <a:ext cx="116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25">
                <a:latin typeface="Trebuchet MS"/>
                <a:cs typeface="Trebuchet MS"/>
              </a:rPr>
              <a:t>●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7310" y="4244340"/>
            <a:ext cx="116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25">
                <a:latin typeface="Trebuchet MS"/>
                <a:cs typeface="Trebuchet MS"/>
              </a:rPr>
              <a:t>●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7310" y="4734559"/>
            <a:ext cx="1168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25">
                <a:latin typeface="Trebuchet MS"/>
                <a:cs typeface="Trebuchet MS"/>
              </a:rPr>
              <a:t>●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91159" y="5135879"/>
            <a:ext cx="7626984" cy="675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F3F3F"/>
                </a:solidFill>
                <a:latin typeface="Calibri"/>
                <a:cs typeface="Calibri"/>
              </a:rPr>
              <a:t>Pre-</a:t>
            </a:r>
            <a:r>
              <a:rPr dirty="0" sz="2400" spc="-7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dirty="0" sz="2400" spc="-7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3F3F3F"/>
                </a:solidFill>
                <a:latin typeface="Calibri"/>
                <a:cs typeface="Calibri"/>
              </a:rPr>
              <a:t>post-</a:t>
            </a:r>
            <a:r>
              <a:rPr dirty="0" sz="2400" spc="-10">
                <a:solidFill>
                  <a:srgbClr val="3F3F3F"/>
                </a:solidFill>
                <a:latin typeface="Calibri"/>
                <a:cs typeface="Calibri"/>
              </a:rPr>
              <a:t>revisional</a:t>
            </a:r>
            <a:r>
              <a:rPr dirty="0" sz="2400" spc="-7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F3F3F"/>
                </a:solidFill>
                <a:latin typeface="Calibri"/>
                <a:cs typeface="Calibri"/>
              </a:rPr>
              <a:t>surgery</a:t>
            </a:r>
            <a:r>
              <a:rPr dirty="0" sz="2400" spc="-6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3F3F3F"/>
                </a:solidFill>
                <a:latin typeface="Calibri"/>
                <a:cs typeface="Calibri"/>
              </a:rPr>
              <a:t>BMI</a:t>
            </a:r>
            <a:endParaRPr sz="24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  <a:spcBef>
                <a:spcPts val="80"/>
              </a:spcBef>
            </a:pP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with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no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F3F3F"/>
                </a:solidFill>
                <a:latin typeface="Calibri"/>
                <a:cs typeface="Calibri"/>
              </a:rPr>
              <a:t>statistically</a:t>
            </a:r>
            <a:r>
              <a:rPr dirty="0" sz="1800" spc="-3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significant</a:t>
            </a:r>
            <a:r>
              <a:rPr dirty="0" sz="1800" spc="-2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difference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between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two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groups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(p</a:t>
            </a:r>
            <a:r>
              <a:rPr dirty="0" sz="1800" spc="-2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=</a:t>
            </a:r>
            <a:r>
              <a:rPr dirty="0" sz="1800" spc="-30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F3F3F"/>
                </a:solidFill>
                <a:latin typeface="Calibri"/>
                <a:cs typeface="Calibri"/>
              </a:rPr>
              <a:t>0.1882)</a:t>
            </a:r>
            <a:r>
              <a:rPr dirty="0" sz="1800" spc="65" b="1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1600" spc="-5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2025-10-29T15:58:37Z</dcterms:created>
  <dcterms:modified xsi:type="dcterms:W3CDTF">2025-10-29T15:58:37Z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2025-10-24T00:00:00Z</vt:filetime>
  </property>
  <property fmtid="{D5CDD505-2E9C-101B-9397-08002B2CF9AE}" pid="3" name="Creator">
    <vt:lpwstr>Impress</vt:lpwstr>
  </property>
  <property fmtid="{D5CDD505-2E9C-101B-9397-08002B2CF9AE}" pid="4" name="Producer">
    <vt:lpwstr>OpenOffice 4.1.4</vt:lpwstr>
  </property>
  <property fmtid="{D5CDD505-2E9C-101B-9397-08002B2CF9AE}" pid="5" name="LastSaved">
    <vt:filetime>2025-10-24T00:00:00Z</vt:filetime>
  </property>
</Properties>
</file>